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2" r:id="rId1"/>
  </p:sldMasterIdLst>
  <p:sldIdLst>
    <p:sldId id="345" r:id="rId2"/>
    <p:sldId id="346" r:id="rId3"/>
    <p:sldId id="348" r:id="rId4"/>
    <p:sldId id="411" r:id="rId5"/>
    <p:sldId id="349" r:id="rId6"/>
    <p:sldId id="350" r:id="rId7"/>
    <p:sldId id="409" r:id="rId8"/>
    <p:sldId id="351" r:id="rId9"/>
    <p:sldId id="398" r:id="rId10"/>
    <p:sldId id="410" r:id="rId11"/>
    <p:sldId id="397" r:id="rId12"/>
    <p:sldId id="399" r:id="rId13"/>
    <p:sldId id="412" r:id="rId14"/>
    <p:sldId id="401" r:id="rId15"/>
    <p:sldId id="402" r:id="rId16"/>
    <p:sldId id="403" r:id="rId17"/>
    <p:sldId id="404" r:id="rId18"/>
    <p:sldId id="405" r:id="rId19"/>
    <p:sldId id="413" r:id="rId20"/>
    <p:sldId id="406" r:id="rId21"/>
    <p:sldId id="414" r:id="rId22"/>
    <p:sldId id="407" r:id="rId23"/>
    <p:sldId id="408" r:id="rId24"/>
    <p:sldId id="396"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9900CC"/>
    <a:srgbClr val="666699"/>
    <a:srgbClr val="00CC99"/>
    <a:srgbClr val="6699FF"/>
    <a:srgbClr val="FFCC66"/>
    <a:srgbClr val="FF0000"/>
    <a:srgbClr val="FFFF66"/>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33" autoAdjust="0"/>
    <p:restoredTop sz="97698" autoAdjust="0"/>
  </p:normalViewPr>
  <p:slideViewPr>
    <p:cSldViewPr>
      <p:cViewPr varScale="1">
        <p:scale>
          <a:sx n="67" d="100"/>
          <a:sy n="67" d="100"/>
        </p:scale>
        <p:origin x="-1176" y="-108"/>
      </p:cViewPr>
      <p:guideLst>
        <p:guide orient="horz" pos="2160"/>
        <p:guide pos="2880"/>
      </p:guideLst>
    </p:cSldViewPr>
  </p:slideViewPr>
  <p:notesTextViewPr>
    <p:cViewPr>
      <p:scale>
        <a:sx n="1" d="1"/>
        <a:sy n="1" d="1"/>
      </p:scale>
      <p:origin x="0" y="0"/>
    </p:cViewPr>
  </p:notesTextViewPr>
  <p:sorterViewPr>
    <p:cViewPr>
      <p:scale>
        <a:sx n="100" d="100"/>
        <a:sy n="100" d="100"/>
      </p:scale>
      <p:origin x="0" y="10284"/>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AD9CE4C-1BF8-409C-9B41-D17FC17D1FEF}"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4305CD4A-176A-43B2-976E-2CA81738F7EC}">
      <dgm:prSet phldrT="[Text]"/>
      <dgm:spPr/>
      <dgm:t>
        <a:bodyPr/>
        <a:lstStyle/>
        <a:p>
          <a:pPr algn="ctr"/>
          <a:r>
            <a:rPr lang="en-US" dirty="0" smtClean="0">
              <a:latin typeface="+mj-lt"/>
            </a:rPr>
            <a:t>Recruit Volunteers </a:t>
          </a:r>
          <a:r>
            <a:rPr lang="en-US" dirty="0" smtClean="0">
              <a:latin typeface="+mj-lt"/>
            </a:rPr>
            <a:t>for VPP </a:t>
          </a:r>
          <a:endParaRPr lang="en-US" dirty="0">
            <a:latin typeface="+mj-lt"/>
          </a:endParaRPr>
        </a:p>
      </dgm:t>
    </dgm:pt>
    <dgm:pt modelId="{8BBED789-E827-4028-9118-94F1BADBF861}" type="parTrans" cxnId="{7DACBC02-8278-4DA7-98AA-60F8CF5BB0AB}">
      <dgm:prSet/>
      <dgm:spPr/>
      <dgm:t>
        <a:bodyPr/>
        <a:lstStyle/>
        <a:p>
          <a:endParaRPr lang="en-US">
            <a:latin typeface="+mj-lt"/>
          </a:endParaRPr>
        </a:p>
      </dgm:t>
    </dgm:pt>
    <dgm:pt modelId="{FD46057F-7FE5-4A27-A940-A931D253A061}" type="sibTrans" cxnId="{7DACBC02-8278-4DA7-98AA-60F8CF5BB0AB}">
      <dgm:prSet/>
      <dgm:spPr/>
      <dgm:t>
        <a:bodyPr/>
        <a:lstStyle/>
        <a:p>
          <a:endParaRPr lang="en-US">
            <a:latin typeface="+mj-lt"/>
          </a:endParaRPr>
        </a:p>
      </dgm:t>
    </dgm:pt>
    <dgm:pt modelId="{695CF03C-4C6E-47C2-81F3-7CCBC4040C7B}">
      <dgm:prSet phldrT="[Text]"/>
      <dgm:spPr/>
      <dgm:t>
        <a:bodyPr/>
        <a:lstStyle/>
        <a:p>
          <a:pPr algn="ctr"/>
          <a:r>
            <a:rPr lang="en-US" dirty="0" smtClean="0">
              <a:latin typeface="+mj-lt"/>
            </a:rPr>
            <a:t>Identify Venues and Events</a:t>
          </a:r>
          <a:endParaRPr lang="en-US" dirty="0">
            <a:latin typeface="+mj-lt"/>
          </a:endParaRPr>
        </a:p>
      </dgm:t>
    </dgm:pt>
    <dgm:pt modelId="{3F8E4488-E388-4E10-8C76-F1D8645D8F56}" type="parTrans" cxnId="{EF5EDB30-8E46-4F03-A177-758900772ED8}">
      <dgm:prSet/>
      <dgm:spPr/>
      <dgm:t>
        <a:bodyPr/>
        <a:lstStyle/>
        <a:p>
          <a:endParaRPr lang="en-US">
            <a:latin typeface="+mj-lt"/>
          </a:endParaRPr>
        </a:p>
      </dgm:t>
    </dgm:pt>
    <dgm:pt modelId="{40ED2060-3D5E-4122-B2B3-4C1C5EA9DBA4}" type="sibTrans" cxnId="{EF5EDB30-8E46-4F03-A177-758900772ED8}">
      <dgm:prSet/>
      <dgm:spPr/>
      <dgm:t>
        <a:bodyPr/>
        <a:lstStyle/>
        <a:p>
          <a:endParaRPr lang="en-US">
            <a:latin typeface="+mj-lt"/>
          </a:endParaRPr>
        </a:p>
      </dgm:t>
    </dgm:pt>
    <dgm:pt modelId="{2A606AAD-77DC-48BF-85F7-DCC96ECED288}">
      <dgm:prSet phldrT="[Text]"/>
      <dgm:spPr/>
      <dgm:t>
        <a:bodyPr/>
        <a:lstStyle/>
        <a:p>
          <a:pPr algn="ctr"/>
          <a:r>
            <a:rPr lang="en-US" dirty="0" smtClean="0">
              <a:latin typeface="+mj-lt"/>
            </a:rPr>
            <a:t>Attend a Scheduled Semi-annual VPP Conference Call</a:t>
          </a:r>
        </a:p>
      </dgm:t>
    </dgm:pt>
    <dgm:pt modelId="{38A16904-56F4-431C-9114-9C0E7CDBE819}" type="sibTrans" cxnId="{6E97973A-646F-44AA-9577-549BE653FF89}">
      <dgm:prSet/>
      <dgm:spPr/>
      <dgm:t>
        <a:bodyPr/>
        <a:lstStyle/>
        <a:p>
          <a:endParaRPr lang="en-US">
            <a:latin typeface="+mj-lt"/>
          </a:endParaRPr>
        </a:p>
      </dgm:t>
    </dgm:pt>
    <dgm:pt modelId="{7FE39AC5-D096-4653-B8B5-C6387FA782F8}" type="parTrans" cxnId="{6E97973A-646F-44AA-9577-549BE653FF89}">
      <dgm:prSet/>
      <dgm:spPr/>
      <dgm:t>
        <a:bodyPr/>
        <a:lstStyle/>
        <a:p>
          <a:endParaRPr lang="en-US">
            <a:latin typeface="+mj-lt"/>
          </a:endParaRPr>
        </a:p>
      </dgm:t>
    </dgm:pt>
    <dgm:pt modelId="{B238D87A-67AD-4A1F-9822-BF89D147D56E}">
      <dgm:prSet phldrT="[Text]"/>
      <dgm:spPr/>
      <dgm:t>
        <a:bodyPr/>
        <a:lstStyle/>
        <a:p>
          <a:pPr algn="ctr"/>
          <a:r>
            <a:rPr lang="en-US" dirty="0" smtClean="0">
              <a:latin typeface="+mj-lt"/>
            </a:rPr>
            <a:t>Assign a VPP Volunteer to a Scheduled Event</a:t>
          </a:r>
          <a:endParaRPr lang="en-US" dirty="0">
            <a:latin typeface="+mj-lt"/>
          </a:endParaRPr>
        </a:p>
      </dgm:t>
    </dgm:pt>
    <dgm:pt modelId="{9AFEAF45-5B3D-47C7-982E-5312B8B5DD34}" type="sibTrans" cxnId="{23680F69-3EB2-4F33-BAFC-A86213695397}">
      <dgm:prSet/>
      <dgm:spPr/>
      <dgm:t>
        <a:bodyPr/>
        <a:lstStyle/>
        <a:p>
          <a:endParaRPr lang="en-US">
            <a:latin typeface="+mj-lt"/>
          </a:endParaRPr>
        </a:p>
      </dgm:t>
    </dgm:pt>
    <dgm:pt modelId="{94689172-7BEA-4451-A00B-4AC20FB5E78E}" type="parTrans" cxnId="{23680F69-3EB2-4F33-BAFC-A86213695397}">
      <dgm:prSet/>
      <dgm:spPr/>
      <dgm:t>
        <a:bodyPr/>
        <a:lstStyle/>
        <a:p>
          <a:endParaRPr lang="en-US">
            <a:latin typeface="+mj-lt"/>
          </a:endParaRPr>
        </a:p>
      </dgm:t>
    </dgm:pt>
    <dgm:pt modelId="{997CB24E-574D-40C0-979F-3852ADAB105C}">
      <dgm:prSet phldrT="[Text]"/>
      <dgm:spPr/>
      <dgm:t>
        <a:bodyPr/>
        <a:lstStyle/>
        <a:p>
          <a:pPr algn="ctr"/>
          <a:r>
            <a:rPr lang="en-US" dirty="0" smtClean="0">
              <a:latin typeface="+mj-lt"/>
            </a:rPr>
            <a:t>Solicit Organizations or Points of Contact to Promote VPP</a:t>
          </a:r>
          <a:endParaRPr lang="en-US" dirty="0">
            <a:latin typeface="+mj-lt"/>
          </a:endParaRPr>
        </a:p>
      </dgm:t>
    </dgm:pt>
    <dgm:pt modelId="{E5147DB5-6898-4B88-982E-75711DDA459C}" type="sibTrans" cxnId="{D1B1D105-1673-42D4-95AD-CDE4CD049F36}">
      <dgm:prSet/>
      <dgm:spPr/>
      <dgm:t>
        <a:bodyPr/>
        <a:lstStyle/>
        <a:p>
          <a:endParaRPr lang="en-US">
            <a:latin typeface="+mj-lt"/>
          </a:endParaRPr>
        </a:p>
      </dgm:t>
    </dgm:pt>
    <dgm:pt modelId="{F5A299C0-4734-4126-A36D-4202E3B684AA}" type="parTrans" cxnId="{D1B1D105-1673-42D4-95AD-CDE4CD049F36}">
      <dgm:prSet/>
      <dgm:spPr/>
      <dgm:t>
        <a:bodyPr/>
        <a:lstStyle/>
        <a:p>
          <a:endParaRPr lang="en-US">
            <a:latin typeface="+mj-lt"/>
          </a:endParaRPr>
        </a:p>
      </dgm:t>
    </dgm:pt>
    <dgm:pt modelId="{250F29A6-8E80-42BA-8296-ADDE9A69A589}" type="pres">
      <dgm:prSet presAssocID="{AAD9CE4C-1BF8-409C-9B41-D17FC17D1FEF}" presName="linear" presStyleCnt="0">
        <dgm:presLayoutVars>
          <dgm:animLvl val="lvl"/>
          <dgm:resizeHandles val="exact"/>
        </dgm:presLayoutVars>
      </dgm:prSet>
      <dgm:spPr/>
      <dgm:t>
        <a:bodyPr/>
        <a:lstStyle/>
        <a:p>
          <a:endParaRPr lang="en-US"/>
        </a:p>
      </dgm:t>
    </dgm:pt>
    <dgm:pt modelId="{F00B85FE-9F84-4471-A7E2-BED0D0192AC9}" type="pres">
      <dgm:prSet presAssocID="{4305CD4A-176A-43B2-976E-2CA81738F7EC}" presName="parentText" presStyleLbl="node1" presStyleIdx="0" presStyleCnt="5">
        <dgm:presLayoutVars>
          <dgm:chMax val="0"/>
          <dgm:bulletEnabled val="1"/>
        </dgm:presLayoutVars>
      </dgm:prSet>
      <dgm:spPr/>
      <dgm:t>
        <a:bodyPr/>
        <a:lstStyle/>
        <a:p>
          <a:endParaRPr lang="en-US"/>
        </a:p>
      </dgm:t>
    </dgm:pt>
    <dgm:pt modelId="{2CB65744-C0BC-45F6-B371-41E1E48E6393}" type="pres">
      <dgm:prSet presAssocID="{FD46057F-7FE5-4A27-A940-A931D253A061}" presName="spacer" presStyleCnt="0"/>
      <dgm:spPr/>
    </dgm:pt>
    <dgm:pt modelId="{C4B99EF1-B6E9-446B-AE3E-0C41D1D445AB}" type="pres">
      <dgm:prSet presAssocID="{695CF03C-4C6E-47C2-81F3-7CCBC4040C7B}" presName="parentText" presStyleLbl="node1" presStyleIdx="1" presStyleCnt="5">
        <dgm:presLayoutVars>
          <dgm:chMax val="0"/>
          <dgm:bulletEnabled val="1"/>
        </dgm:presLayoutVars>
      </dgm:prSet>
      <dgm:spPr/>
      <dgm:t>
        <a:bodyPr/>
        <a:lstStyle/>
        <a:p>
          <a:endParaRPr lang="en-US"/>
        </a:p>
      </dgm:t>
    </dgm:pt>
    <dgm:pt modelId="{CA74B512-F8B1-4482-8C17-EFBFD2A17787}" type="pres">
      <dgm:prSet presAssocID="{40ED2060-3D5E-4122-B2B3-4C1C5EA9DBA4}" presName="spacer" presStyleCnt="0"/>
      <dgm:spPr/>
    </dgm:pt>
    <dgm:pt modelId="{ED3DE0B7-8259-48AD-AA84-A361F7473D60}" type="pres">
      <dgm:prSet presAssocID="{997CB24E-574D-40C0-979F-3852ADAB105C}" presName="parentText" presStyleLbl="node1" presStyleIdx="2" presStyleCnt="5">
        <dgm:presLayoutVars>
          <dgm:chMax val="0"/>
          <dgm:bulletEnabled val="1"/>
        </dgm:presLayoutVars>
      </dgm:prSet>
      <dgm:spPr/>
      <dgm:t>
        <a:bodyPr/>
        <a:lstStyle/>
        <a:p>
          <a:endParaRPr lang="en-US"/>
        </a:p>
      </dgm:t>
    </dgm:pt>
    <dgm:pt modelId="{29936A91-03BB-4611-BB55-456BB163EAE4}" type="pres">
      <dgm:prSet presAssocID="{E5147DB5-6898-4B88-982E-75711DDA459C}" presName="spacer" presStyleCnt="0"/>
      <dgm:spPr/>
    </dgm:pt>
    <dgm:pt modelId="{9E2097E6-1829-4F0B-A5E1-F5B221AD5B57}" type="pres">
      <dgm:prSet presAssocID="{B238D87A-67AD-4A1F-9822-BF89D147D56E}" presName="parentText" presStyleLbl="node1" presStyleIdx="3" presStyleCnt="5">
        <dgm:presLayoutVars>
          <dgm:chMax val="0"/>
          <dgm:bulletEnabled val="1"/>
        </dgm:presLayoutVars>
      </dgm:prSet>
      <dgm:spPr/>
      <dgm:t>
        <a:bodyPr/>
        <a:lstStyle/>
        <a:p>
          <a:endParaRPr lang="en-US"/>
        </a:p>
      </dgm:t>
    </dgm:pt>
    <dgm:pt modelId="{1208636B-062B-4646-8AA2-CF1DEA07EC7D}" type="pres">
      <dgm:prSet presAssocID="{9AFEAF45-5B3D-47C7-982E-5312B8B5DD34}" presName="spacer" presStyleCnt="0"/>
      <dgm:spPr/>
    </dgm:pt>
    <dgm:pt modelId="{3ACA76B5-B373-44E6-9EC2-DDF3F2B366AD}" type="pres">
      <dgm:prSet presAssocID="{2A606AAD-77DC-48BF-85F7-DCC96ECED288}" presName="parentText" presStyleLbl="node1" presStyleIdx="4" presStyleCnt="5">
        <dgm:presLayoutVars>
          <dgm:chMax val="0"/>
          <dgm:bulletEnabled val="1"/>
        </dgm:presLayoutVars>
      </dgm:prSet>
      <dgm:spPr/>
      <dgm:t>
        <a:bodyPr/>
        <a:lstStyle/>
        <a:p>
          <a:endParaRPr lang="en-US"/>
        </a:p>
      </dgm:t>
    </dgm:pt>
  </dgm:ptLst>
  <dgm:cxnLst>
    <dgm:cxn modelId="{EF5EDB30-8E46-4F03-A177-758900772ED8}" srcId="{AAD9CE4C-1BF8-409C-9B41-D17FC17D1FEF}" destId="{695CF03C-4C6E-47C2-81F3-7CCBC4040C7B}" srcOrd="1" destOrd="0" parTransId="{3F8E4488-E388-4E10-8C76-F1D8645D8F56}" sibTransId="{40ED2060-3D5E-4122-B2B3-4C1C5EA9DBA4}"/>
    <dgm:cxn modelId="{D33945B9-DA06-49BC-BDD2-DBFC7418F9E0}" type="presOf" srcId="{2A606AAD-77DC-48BF-85F7-DCC96ECED288}" destId="{3ACA76B5-B373-44E6-9EC2-DDF3F2B366AD}" srcOrd="0" destOrd="0" presId="urn:microsoft.com/office/officeart/2005/8/layout/vList2"/>
    <dgm:cxn modelId="{F664FEE6-B5D9-4B51-AEDD-9F16861D5F12}" type="presOf" srcId="{B238D87A-67AD-4A1F-9822-BF89D147D56E}" destId="{9E2097E6-1829-4F0B-A5E1-F5B221AD5B57}" srcOrd="0" destOrd="0" presId="urn:microsoft.com/office/officeart/2005/8/layout/vList2"/>
    <dgm:cxn modelId="{D1B1D105-1673-42D4-95AD-CDE4CD049F36}" srcId="{AAD9CE4C-1BF8-409C-9B41-D17FC17D1FEF}" destId="{997CB24E-574D-40C0-979F-3852ADAB105C}" srcOrd="2" destOrd="0" parTransId="{F5A299C0-4734-4126-A36D-4202E3B684AA}" sibTransId="{E5147DB5-6898-4B88-982E-75711DDA459C}"/>
    <dgm:cxn modelId="{29EB347A-B6DE-4E62-AE5A-062301105DDA}" type="presOf" srcId="{997CB24E-574D-40C0-979F-3852ADAB105C}" destId="{ED3DE0B7-8259-48AD-AA84-A361F7473D60}" srcOrd="0" destOrd="0" presId="urn:microsoft.com/office/officeart/2005/8/layout/vList2"/>
    <dgm:cxn modelId="{B2031C0C-4696-4F7B-9A4C-4D590CD2047F}" type="presOf" srcId="{4305CD4A-176A-43B2-976E-2CA81738F7EC}" destId="{F00B85FE-9F84-4471-A7E2-BED0D0192AC9}" srcOrd="0" destOrd="0" presId="urn:microsoft.com/office/officeart/2005/8/layout/vList2"/>
    <dgm:cxn modelId="{23680F69-3EB2-4F33-BAFC-A86213695397}" srcId="{AAD9CE4C-1BF8-409C-9B41-D17FC17D1FEF}" destId="{B238D87A-67AD-4A1F-9822-BF89D147D56E}" srcOrd="3" destOrd="0" parTransId="{94689172-7BEA-4451-A00B-4AC20FB5E78E}" sibTransId="{9AFEAF45-5B3D-47C7-982E-5312B8B5DD34}"/>
    <dgm:cxn modelId="{D0E66DCF-E201-4FCB-B4A9-DBD4C8D8E1B1}" type="presOf" srcId="{AAD9CE4C-1BF8-409C-9B41-D17FC17D1FEF}" destId="{250F29A6-8E80-42BA-8296-ADDE9A69A589}" srcOrd="0" destOrd="0" presId="urn:microsoft.com/office/officeart/2005/8/layout/vList2"/>
    <dgm:cxn modelId="{E1BD0458-3A04-4A61-96DC-12A54A128664}" type="presOf" srcId="{695CF03C-4C6E-47C2-81F3-7CCBC4040C7B}" destId="{C4B99EF1-B6E9-446B-AE3E-0C41D1D445AB}" srcOrd="0" destOrd="0" presId="urn:microsoft.com/office/officeart/2005/8/layout/vList2"/>
    <dgm:cxn modelId="{6E97973A-646F-44AA-9577-549BE653FF89}" srcId="{AAD9CE4C-1BF8-409C-9B41-D17FC17D1FEF}" destId="{2A606AAD-77DC-48BF-85F7-DCC96ECED288}" srcOrd="4" destOrd="0" parTransId="{7FE39AC5-D096-4653-B8B5-C6387FA782F8}" sibTransId="{38A16904-56F4-431C-9114-9C0E7CDBE819}"/>
    <dgm:cxn modelId="{7DACBC02-8278-4DA7-98AA-60F8CF5BB0AB}" srcId="{AAD9CE4C-1BF8-409C-9B41-D17FC17D1FEF}" destId="{4305CD4A-176A-43B2-976E-2CA81738F7EC}" srcOrd="0" destOrd="0" parTransId="{8BBED789-E827-4028-9118-94F1BADBF861}" sibTransId="{FD46057F-7FE5-4A27-A940-A931D253A061}"/>
    <dgm:cxn modelId="{8C6BCB73-53DB-427D-844D-164F0F959223}" type="presParOf" srcId="{250F29A6-8E80-42BA-8296-ADDE9A69A589}" destId="{F00B85FE-9F84-4471-A7E2-BED0D0192AC9}" srcOrd="0" destOrd="0" presId="urn:microsoft.com/office/officeart/2005/8/layout/vList2"/>
    <dgm:cxn modelId="{F7B7BB20-45F4-419B-99BE-E08EDDA1178E}" type="presParOf" srcId="{250F29A6-8E80-42BA-8296-ADDE9A69A589}" destId="{2CB65744-C0BC-45F6-B371-41E1E48E6393}" srcOrd="1" destOrd="0" presId="urn:microsoft.com/office/officeart/2005/8/layout/vList2"/>
    <dgm:cxn modelId="{CCD9ED7A-0BA5-4A9C-AEEA-C73C5D064B07}" type="presParOf" srcId="{250F29A6-8E80-42BA-8296-ADDE9A69A589}" destId="{C4B99EF1-B6E9-446B-AE3E-0C41D1D445AB}" srcOrd="2" destOrd="0" presId="urn:microsoft.com/office/officeart/2005/8/layout/vList2"/>
    <dgm:cxn modelId="{23EC6ED7-EFC5-4C27-8957-BDDD12C08272}" type="presParOf" srcId="{250F29A6-8E80-42BA-8296-ADDE9A69A589}" destId="{CA74B512-F8B1-4482-8C17-EFBFD2A17787}" srcOrd="3" destOrd="0" presId="urn:microsoft.com/office/officeart/2005/8/layout/vList2"/>
    <dgm:cxn modelId="{C862D0F9-D7F1-43C5-BC40-68EE05A359CA}" type="presParOf" srcId="{250F29A6-8E80-42BA-8296-ADDE9A69A589}" destId="{ED3DE0B7-8259-48AD-AA84-A361F7473D60}" srcOrd="4" destOrd="0" presId="urn:microsoft.com/office/officeart/2005/8/layout/vList2"/>
    <dgm:cxn modelId="{55E6AA43-FC3A-41CA-8049-74688F1CE9C3}" type="presParOf" srcId="{250F29A6-8E80-42BA-8296-ADDE9A69A589}" destId="{29936A91-03BB-4611-BB55-456BB163EAE4}" srcOrd="5" destOrd="0" presId="urn:microsoft.com/office/officeart/2005/8/layout/vList2"/>
    <dgm:cxn modelId="{81A1CAA6-BD46-44A3-A93F-022B39FDDEA2}" type="presParOf" srcId="{250F29A6-8E80-42BA-8296-ADDE9A69A589}" destId="{9E2097E6-1829-4F0B-A5E1-F5B221AD5B57}" srcOrd="6" destOrd="0" presId="urn:microsoft.com/office/officeart/2005/8/layout/vList2"/>
    <dgm:cxn modelId="{259E8F7A-4C47-4D2A-922A-7FDA40EA0D1F}" type="presParOf" srcId="{250F29A6-8E80-42BA-8296-ADDE9A69A589}" destId="{1208636B-062B-4646-8AA2-CF1DEA07EC7D}" srcOrd="7" destOrd="0" presId="urn:microsoft.com/office/officeart/2005/8/layout/vList2"/>
    <dgm:cxn modelId="{9C21A60B-E88B-40EA-9F20-0050D87B7174}" type="presParOf" srcId="{250F29A6-8E80-42BA-8296-ADDE9A69A589}" destId="{3ACA76B5-B373-44E6-9EC2-DDF3F2B366AD}" srcOrd="8" destOrd="0" presId="urn:microsoft.com/office/officeart/2005/8/layout/vList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00B85FE-9F84-4471-A7E2-BED0D0192AC9}">
      <dsp:nvSpPr>
        <dsp:cNvPr id="0" name=""/>
        <dsp:cNvSpPr/>
      </dsp:nvSpPr>
      <dsp:spPr>
        <a:xfrm>
          <a:off x="0" y="54069"/>
          <a:ext cx="5263206" cy="834228"/>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US" sz="2100" kern="1200" dirty="0" smtClean="0">
              <a:latin typeface="+mj-lt"/>
            </a:rPr>
            <a:t>Recruit Volunteers </a:t>
          </a:r>
          <a:r>
            <a:rPr lang="en-US" sz="2100" kern="1200" dirty="0" smtClean="0">
              <a:latin typeface="+mj-lt"/>
            </a:rPr>
            <a:t>for VPP </a:t>
          </a:r>
          <a:endParaRPr lang="en-US" sz="2100" kern="1200" dirty="0">
            <a:latin typeface="+mj-lt"/>
          </a:endParaRPr>
        </a:p>
      </dsp:txBody>
      <dsp:txXfrm>
        <a:off x="0" y="54069"/>
        <a:ext cx="5263206" cy="834228"/>
      </dsp:txXfrm>
    </dsp:sp>
    <dsp:sp modelId="{C4B99EF1-B6E9-446B-AE3E-0C41D1D445AB}">
      <dsp:nvSpPr>
        <dsp:cNvPr id="0" name=""/>
        <dsp:cNvSpPr/>
      </dsp:nvSpPr>
      <dsp:spPr>
        <a:xfrm>
          <a:off x="0" y="948777"/>
          <a:ext cx="5263206" cy="834228"/>
        </a:xfrm>
        <a:prstGeom prst="roundRect">
          <a:avLst/>
        </a:prstGeom>
        <a:solidFill>
          <a:schemeClr val="accent2">
            <a:hueOff val="1170380"/>
            <a:satOff val="-1460"/>
            <a:lumOff val="34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US" sz="2100" kern="1200" dirty="0" smtClean="0">
              <a:latin typeface="+mj-lt"/>
            </a:rPr>
            <a:t>Identify Venues and Events</a:t>
          </a:r>
          <a:endParaRPr lang="en-US" sz="2100" kern="1200" dirty="0">
            <a:latin typeface="+mj-lt"/>
          </a:endParaRPr>
        </a:p>
      </dsp:txBody>
      <dsp:txXfrm>
        <a:off x="0" y="948777"/>
        <a:ext cx="5263206" cy="834228"/>
      </dsp:txXfrm>
    </dsp:sp>
    <dsp:sp modelId="{ED3DE0B7-8259-48AD-AA84-A361F7473D60}">
      <dsp:nvSpPr>
        <dsp:cNvPr id="0" name=""/>
        <dsp:cNvSpPr/>
      </dsp:nvSpPr>
      <dsp:spPr>
        <a:xfrm>
          <a:off x="0" y="1843485"/>
          <a:ext cx="5263206" cy="834228"/>
        </a:xfrm>
        <a:prstGeom prst="roundRect">
          <a:avLst/>
        </a:prstGeom>
        <a:solidFill>
          <a:schemeClr val="accent2">
            <a:hueOff val="2340759"/>
            <a:satOff val="-2919"/>
            <a:lumOff val="68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US" sz="2100" kern="1200" dirty="0" smtClean="0">
              <a:latin typeface="+mj-lt"/>
            </a:rPr>
            <a:t>Solicit Organizations or Points of Contact to Promote VPP</a:t>
          </a:r>
          <a:endParaRPr lang="en-US" sz="2100" kern="1200" dirty="0">
            <a:latin typeface="+mj-lt"/>
          </a:endParaRPr>
        </a:p>
      </dsp:txBody>
      <dsp:txXfrm>
        <a:off x="0" y="1843485"/>
        <a:ext cx="5263206" cy="834228"/>
      </dsp:txXfrm>
    </dsp:sp>
    <dsp:sp modelId="{9E2097E6-1829-4F0B-A5E1-F5B221AD5B57}">
      <dsp:nvSpPr>
        <dsp:cNvPr id="0" name=""/>
        <dsp:cNvSpPr/>
      </dsp:nvSpPr>
      <dsp:spPr>
        <a:xfrm>
          <a:off x="0" y="2738194"/>
          <a:ext cx="5263206" cy="834228"/>
        </a:xfrm>
        <a:prstGeom prst="roundRect">
          <a:avLst/>
        </a:prstGeom>
        <a:solidFill>
          <a:schemeClr val="accent2">
            <a:hueOff val="3511139"/>
            <a:satOff val="-4379"/>
            <a:lumOff val="103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US" sz="2100" kern="1200" dirty="0" smtClean="0">
              <a:latin typeface="+mj-lt"/>
            </a:rPr>
            <a:t>Assign a VPP Volunteer to a Scheduled Event</a:t>
          </a:r>
          <a:endParaRPr lang="en-US" sz="2100" kern="1200" dirty="0">
            <a:latin typeface="+mj-lt"/>
          </a:endParaRPr>
        </a:p>
      </dsp:txBody>
      <dsp:txXfrm>
        <a:off x="0" y="2738194"/>
        <a:ext cx="5263206" cy="834228"/>
      </dsp:txXfrm>
    </dsp:sp>
    <dsp:sp modelId="{3ACA76B5-B373-44E6-9EC2-DDF3F2B366AD}">
      <dsp:nvSpPr>
        <dsp:cNvPr id="0" name=""/>
        <dsp:cNvSpPr/>
      </dsp:nvSpPr>
      <dsp:spPr>
        <a:xfrm>
          <a:off x="0" y="3632902"/>
          <a:ext cx="5263206" cy="834228"/>
        </a:xfrm>
        <a:prstGeom prst="roundRect">
          <a:avLst/>
        </a:prstGeom>
        <a:solidFill>
          <a:schemeClr val="accent2">
            <a:hueOff val="4681519"/>
            <a:satOff val="-5839"/>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US" sz="2100" kern="1200" dirty="0" smtClean="0">
              <a:latin typeface="+mj-lt"/>
            </a:rPr>
            <a:t>Attend a Scheduled Semi-annual VPP Conference Call</a:t>
          </a:r>
        </a:p>
      </dsp:txBody>
      <dsp:txXfrm>
        <a:off x="0" y="3632902"/>
        <a:ext cx="5263206" cy="834228"/>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E7FDB4D-248B-435F-A392-F47FE42D1AA8}" type="datetimeFigureOut">
              <a:rPr lang="en-US" smtClean="0"/>
              <a:pPr/>
              <a:t>7/19/2014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6134FE-5FC9-4734-B717-FA3A9EB4D27B}" type="slidenum">
              <a:rPr lang="en-US" smtClean="0"/>
              <a:pPr/>
              <a:t>‹#›</a:t>
            </a:fld>
            <a:endParaRPr lang="en-US"/>
          </a:p>
        </p:txBody>
      </p:sp>
    </p:spTree>
    <p:extLst>
      <p:ext uri="{BB962C8B-B14F-4D97-AF65-F5344CB8AC3E}">
        <p14:creationId xmlns:p14="http://schemas.microsoft.com/office/powerpoint/2010/main" xmlns="" val="26014274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E7FDB4D-248B-435F-A392-F47FE42D1AA8}" type="datetimeFigureOut">
              <a:rPr lang="en-US" smtClean="0"/>
              <a:pPr/>
              <a:t>7/19/2014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6134FE-5FC9-4734-B717-FA3A9EB4D27B}" type="slidenum">
              <a:rPr lang="en-US" smtClean="0"/>
              <a:pPr/>
              <a:t>‹#›</a:t>
            </a:fld>
            <a:endParaRPr lang="en-US"/>
          </a:p>
        </p:txBody>
      </p:sp>
    </p:spTree>
    <p:extLst>
      <p:ext uri="{BB962C8B-B14F-4D97-AF65-F5344CB8AC3E}">
        <p14:creationId xmlns:p14="http://schemas.microsoft.com/office/powerpoint/2010/main" xmlns="" val="24462163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E7FDB4D-248B-435F-A392-F47FE42D1AA8}" type="datetimeFigureOut">
              <a:rPr lang="en-US" smtClean="0"/>
              <a:pPr/>
              <a:t>7/19/2014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6134FE-5FC9-4734-B717-FA3A9EB4D27B}" type="slidenum">
              <a:rPr lang="en-US" smtClean="0"/>
              <a:pPr/>
              <a:t>‹#›</a:t>
            </a:fld>
            <a:endParaRPr lang="en-US"/>
          </a:p>
        </p:txBody>
      </p:sp>
    </p:spTree>
    <p:extLst>
      <p:ext uri="{BB962C8B-B14F-4D97-AF65-F5344CB8AC3E}">
        <p14:creationId xmlns:p14="http://schemas.microsoft.com/office/powerpoint/2010/main" xmlns="" val="40647181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E7FDB4D-248B-435F-A392-F47FE42D1AA8}" type="datetimeFigureOut">
              <a:rPr lang="en-US" smtClean="0"/>
              <a:pPr/>
              <a:t>7/19/2014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6134FE-5FC9-4734-B717-FA3A9EB4D27B}" type="slidenum">
              <a:rPr lang="en-US" smtClean="0"/>
              <a:pPr/>
              <a:t>‹#›</a:t>
            </a:fld>
            <a:endParaRPr lang="en-US"/>
          </a:p>
        </p:txBody>
      </p:sp>
    </p:spTree>
    <p:extLst>
      <p:ext uri="{BB962C8B-B14F-4D97-AF65-F5344CB8AC3E}">
        <p14:creationId xmlns:p14="http://schemas.microsoft.com/office/powerpoint/2010/main" xmlns="" val="7833366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E7FDB4D-248B-435F-A392-F47FE42D1AA8}" type="datetimeFigureOut">
              <a:rPr lang="en-US" smtClean="0"/>
              <a:pPr/>
              <a:t>7/19/2014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6134FE-5FC9-4734-B717-FA3A9EB4D27B}" type="slidenum">
              <a:rPr lang="en-US" smtClean="0"/>
              <a:pPr/>
              <a:t>‹#›</a:t>
            </a:fld>
            <a:endParaRPr lang="en-US"/>
          </a:p>
        </p:txBody>
      </p:sp>
    </p:spTree>
    <p:extLst>
      <p:ext uri="{BB962C8B-B14F-4D97-AF65-F5344CB8AC3E}">
        <p14:creationId xmlns:p14="http://schemas.microsoft.com/office/powerpoint/2010/main" xmlns="" val="36374311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E7FDB4D-248B-435F-A392-F47FE42D1AA8}" type="datetimeFigureOut">
              <a:rPr lang="en-US" smtClean="0"/>
              <a:pPr/>
              <a:t>7/19/2014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6134FE-5FC9-4734-B717-FA3A9EB4D27B}" type="slidenum">
              <a:rPr lang="en-US" smtClean="0"/>
              <a:pPr/>
              <a:t>‹#›</a:t>
            </a:fld>
            <a:endParaRPr lang="en-US"/>
          </a:p>
        </p:txBody>
      </p:sp>
    </p:spTree>
    <p:extLst>
      <p:ext uri="{BB962C8B-B14F-4D97-AF65-F5344CB8AC3E}">
        <p14:creationId xmlns:p14="http://schemas.microsoft.com/office/powerpoint/2010/main" xmlns="" val="20232708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E7FDB4D-248B-435F-A392-F47FE42D1AA8}" type="datetimeFigureOut">
              <a:rPr lang="en-US" smtClean="0"/>
              <a:pPr/>
              <a:t>7/19/2014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16134FE-5FC9-4734-B717-FA3A9EB4D27B}" type="slidenum">
              <a:rPr lang="en-US" smtClean="0"/>
              <a:pPr/>
              <a:t>‹#›</a:t>
            </a:fld>
            <a:endParaRPr lang="en-US"/>
          </a:p>
        </p:txBody>
      </p:sp>
    </p:spTree>
    <p:extLst>
      <p:ext uri="{BB962C8B-B14F-4D97-AF65-F5344CB8AC3E}">
        <p14:creationId xmlns:p14="http://schemas.microsoft.com/office/powerpoint/2010/main" xmlns="" val="6252024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E7FDB4D-248B-435F-A392-F47FE42D1AA8}" type="datetimeFigureOut">
              <a:rPr lang="en-US" smtClean="0"/>
              <a:pPr/>
              <a:t>7/19/2014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16134FE-5FC9-4734-B717-FA3A9EB4D27B}" type="slidenum">
              <a:rPr lang="en-US" smtClean="0"/>
              <a:pPr/>
              <a:t>‹#›</a:t>
            </a:fld>
            <a:endParaRPr lang="en-US"/>
          </a:p>
        </p:txBody>
      </p:sp>
    </p:spTree>
    <p:extLst>
      <p:ext uri="{BB962C8B-B14F-4D97-AF65-F5344CB8AC3E}">
        <p14:creationId xmlns:p14="http://schemas.microsoft.com/office/powerpoint/2010/main" xmlns="" val="22607076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E7FDB4D-248B-435F-A392-F47FE42D1AA8}" type="datetimeFigureOut">
              <a:rPr lang="en-US" smtClean="0"/>
              <a:pPr/>
              <a:t>7/19/2014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16134FE-5FC9-4734-B717-FA3A9EB4D27B}" type="slidenum">
              <a:rPr lang="en-US" smtClean="0"/>
              <a:pPr/>
              <a:t>‹#›</a:t>
            </a:fld>
            <a:endParaRPr lang="en-US"/>
          </a:p>
        </p:txBody>
      </p:sp>
    </p:spTree>
    <p:extLst>
      <p:ext uri="{BB962C8B-B14F-4D97-AF65-F5344CB8AC3E}">
        <p14:creationId xmlns:p14="http://schemas.microsoft.com/office/powerpoint/2010/main" xmlns="" val="34925686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E7FDB4D-248B-435F-A392-F47FE42D1AA8}" type="datetimeFigureOut">
              <a:rPr lang="en-US" smtClean="0"/>
              <a:pPr/>
              <a:t>7/19/2014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6134FE-5FC9-4734-B717-FA3A9EB4D27B}" type="slidenum">
              <a:rPr lang="en-US" smtClean="0"/>
              <a:pPr/>
              <a:t>‹#›</a:t>
            </a:fld>
            <a:endParaRPr lang="en-US"/>
          </a:p>
        </p:txBody>
      </p:sp>
    </p:spTree>
    <p:extLst>
      <p:ext uri="{BB962C8B-B14F-4D97-AF65-F5344CB8AC3E}">
        <p14:creationId xmlns:p14="http://schemas.microsoft.com/office/powerpoint/2010/main" xmlns="" val="23080251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E7FDB4D-248B-435F-A392-F47FE42D1AA8}" type="datetimeFigureOut">
              <a:rPr lang="en-US" smtClean="0"/>
              <a:pPr/>
              <a:t>7/19/2014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6134FE-5FC9-4734-B717-FA3A9EB4D27B}" type="slidenum">
              <a:rPr lang="en-US" smtClean="0"/>
              <a:pPr/>
              <a:t>‹#›</a:t>
            </a:fld>
            <a:endParaRPr lang="en-US"/>
          </a:p>
        </p:txBody>
      </p:sp>
    </p:spTree>
    <p:extLst>
      <p:ext uri="{BB962C8B-B14F-4D97-AF65-F5344CB8AC3E}">
        <p14:creationId xmlns:p14="http://schemas.microsoft.com/office/powerpoint/2010/main" xmlns="" val="38289645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7FDB4D-248B-435F-A392-F47FE42D1AA8}" type="datetimeFigureOut">
              <a:rPr lang="en-US" smtClean="0"/>
              <a:pPr/>
              <a:t>7/19/2014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6134FE-5FC9-4734-B717-FA3A9EB4D27B}" type="slidenum">
              <a:rPr lang="en-US" smtClean="0"/>
              <a:pPr/>
              <a:t>‹#›</a:t>
            </a:fld>
            <a:endParaRPr lang="en-US"/>
          </a:p>
        </p:txBody>
      </p:sp>
    </p:spTree>
    <p:extLst>
      <p:ext uri="{BB962C8B-B14F-4D97-AF65-F5344CB8AC3E}">
        <p14:creationId xmlns:p14="http://schemas.microsoft.com/office/powerpoint/2010/main" xmlns="" val="822820290"/>
      </p:ext>
    </p:extLst>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3.jpeg"/><Relationship Id="rId1" Type="http://schemas.openxmlformats.org/officeDocument/2006/relationships/slideLayout" Target="../slideLayouts/slideLayout1.xml"/><Relationship Id="rId4" Type="http://schemas.openxmlformats.org/officeDocument/2006/relationships/image" Target="../media/image10.wmf"/></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3.gif"/><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17.gif"/><Relationship Id="rId2" Type="http://schemas.openxmlformats.org/officeDocument/2006/relationships/image" Target="../media/image3.jpeg"/><Relationship Id="rId1" Type="http://schemas.openxmlformats.org/officeDocument/2006/relationships/slideLayout" Target="../slideLayouts/slideLayout1.xml"/><Relationship Id="rId4" Type="http://schemas.openxmlformats.org/officeDocument/2006/relationships/image" Target="../media/image18.wmf"/></Relationships>
</file>

<file path=ppt/slides/_rels/slide23.xml.rels><?xml version="1.0" encoding="UTF-8" standalone="yes"?>
<Relationships xmlns="http://schemas.openxmlformats.org/package/2006/relationships"><Relationship Id="rId3" Type="http://schemas.openxmlformats.org/officeDocument/2006/relationships/image" Target="../media/image19.wmf"/><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jpeg"/><Relationship Id="rId1" Type="http://schemas.openxmlformats.org/officeDocument/2006/relationships/slideLayout" Target="../slideLayouts/slideLayout1.xml"/><Relationship Id="rId4" Type="http://schemas.openxmlformats.org/officeDocument/2006/relationships/image" Target="../media/image5.wmf"/></Relationships>
</file>

<file path=ppt/slides/_rels/slide7.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jpeg"/><Relationship Id="rId1" Type="http://schemas.openxmlformats.org/officeDocument/2006/relationships/slideLayout" Target="../slideLayouts/slideLayout1.xml"/><Relationship Id="rId4" Type="http://schemas.openxmlformats.org/officeDocument/2006/relationships/image" Target="../media/image5.wmf"/></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3.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672" y="2209801"/>
            <a:ext cx="9144000" cy="2362199"/>
          </a:xfrm>
          <a:solidFill>
            <a:schemeClr val="accent3">
              <a:lumMod val="75000"/>
            </a:schemeClr>
          </a:solidFill>
          <a:ln>
            <a:solidFill>
              <a:schemeClr val="tx1">
                <a:lumMod val="50000"/>
                <a:lumOff val="50000"/>
              </a:schemeClr>
            </a:solidFill>
          </a:ln>
          <a:effectLst>
            <a:innerShdw blurRad="114300">
              <a:prstClr val="black"/>
            </a:innerShdw>
          </a:effectLst>
        </p:spPr>
        <p:txBody>
          <a:bodyPr>
            <a:normAutofit/>
          </a:bodyPr>
          <a:lstStyle/>
          <a:p>
            <a:r>
              <a:rPr lang="en-US" sz="4800" dirty="0" smtClean="0">
                <a:latin typeface="Century" pitchFamily="18" charset="0"/>
              </a:rPr>
              <a:t>Visiting </a:t>
            </a:r>
            <a:r>
              <a:rPr lang="en-US" sz="4800" dirty="0" smtClean="0">
                <a:latin typeface="Century" pitchFamily="18" charset="0"/>
              </a:rPr>
              <a:t>Professionals </a:t>
            </a:r>
            <a:r>
              <a:rPr lang="en-US" sz="4800" dirty="0" smtClean="0">
                <a:latin typeface="Century" pitchFamily="18" charset="0"/>
              </a:rPr>
              <a:t>Program</a:t>
            </a:r>
            <a:r>
              <a:rPr lang="en-US" sz="4800" dirty="0">
                <a:latin typeface="Century" pitchFamily="18" charset="0"/>
              </a:rPr>
              <a:t/>
            </a:r>
            <a:br>
              <a:rPr lang="en-US" sz="4800" dirty="0">
                <a:latin typeface="Century" pitchFamily="18" charset="0"/>
              </a:rPr>
            </a:br>
            <a:r>
              <a:rPr lang="en-US" sz="4800" dirty="0" smtClean="0">
                <a:latin typeface="Century" pitchFamily="18" charset="0"/>
              </a:rPr>
              <a:t>(VPP) Manual</a:t>
            </a:r>
            <a:endParaRPr lang="en-US" sz="5400" dirty="0">
              <a:latin typeface="Century" pitchFamily="18" charset="0"/>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xmlns=""/>
              </a:ext>
            </a:extLst>
          </a:blip>
          <a:stretch>
            <a:fillRect/>
          </a:stretch>
        </p:blipFill>
        <p:spPr>
          <a:xfrm>
            <a:off x="8317006" y="112466"/>
            <a:ext cx="685800" cy="765667"/>
          </a:xfrm>
          <a:prstGeom prst="rect">
            <a:avLst/>
          </a:prstGeom>
          <a:solidFill>
            <a:schemeClr val="accent3">
              <a:lumMod val="75000"/>
            </a:schemeClr>
          </a:solidFill>
        </p:spPr>
      </p:pic>
      <p:cxnSp>
        <p:nvCxnSpPr>
          <p:cNvPr id="7" name="Straight Connector 6"/>
          <p:cNvCxnSpPr/>
          <p:nvPr/>
        </p:nvCxnSpPr>
        <p:spPr>
          <a:xfrm flipH="1">
            <a:off x="0" y="990600"/>
            <a:ext cx="9144000" cy="0"/>
          </a:xfrm>
          <a:prstGeom prst="line">
            <a:avLst/>
          </a:prstGeom>
          <a:ln w="63500" cmpd="tri">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3962400" y="26894"/>
            <a:ext cx="4267200" cy="861774"/>
          </a:xfrm>
          <a:prstGeom prst="rect">
            <a:avLst/>
          </a:prstGeom>
          <a:noFill/>
        </p:spPr>
        <p:txBody>
          <a:bodyPr wrap="square" rtlCol="0">
            <a:spAutoFit/>
          </a:bodyPr>
          <a:lstStyle/>
          <a:p>
            <a:r>
              <a:rPr lang="en-US" dirty="0" smtClean="0">
                <a:latin typeface="Arial" pitchFamily="34" charset="0"/>
              </a:rPr>
              <a:t>Association of Environmental &amp; </a:t>
            </a:r>
          </a:p>
          <a:p>
            <a:r>
              <a:rPr lang="en-US" dirty="0" smtClean="0">
                <a:latin typeface="Arial" pitchFamily="34" charset="0"/>
              </a:rPr>
              <a:t>Engineering Geologists</a:t>
            </a:r>
          </a:p>
          <a:p>
            <a:r>
              <a:rPr lang="en-US" sz="1400" dirty="0" smtClean="0">
                <a:solidFill>
                  <a:srgbClr val="663300"/>
                </a:solidFill>
                <a:latin typeface="Century" pitchFamily="18" charset="0"/>
              </a:rPr>
              <a:t>Connecting Professionals, Practice and the Public</a:t>
            </a:r>
            <a:endParaRPr lang="en-US" sz="1400" dirty="0">
              <a:solidFill>
                <a:srgbClr val="663300"/>
              </a:solidFill>
              <a:latin typeface="Century" pitchFamily="18" charset="0"/>
            </a:endParaRPr>
          </a:p>
        </p:txBody>
      </p:sp>
      <p:sp>
        <p:nvSpPr>
          <p:cNvPr id="3" name="Rectangle 2"/>
          <p:cNvSpPr/>
          <p:nvPr/>
        </p:nvSpPr>
        <p:spPr>
          <a:xfrm>
            <a:off x="0" y="6334780"/>
            <a:ext cx="9144000" cy="523220"/>
          </a:xfrm>
          <a:prstGeom prst="rect">
            <a:avLst/>
          </a:prstGeom>
        </p:spPr>
        <p:txBody>
          <a:bodyPr wrap="square">
            <a:spAutoFit/>
          </a:bodyPr>
          <a:lstStyle/>
          <a:p>
            <a:pPr algn="ctr"/>
            <a:r>
              <a:rPr lang="en-US" sz="2800" dirty="0" smtClean="0"/>
              <a:t>Created by: Section </a:t>
            </a:r>
            <a:r>
              <a:rPr lang="en-US" sz="2800" dirty="0"/>
              <a:t>Chapter Support </a:t>
            </a:r>
            <a:r>
              <a:rPr lang="en-US" sz="2800" dirty="0" smtClean="0"/>
              <a:t>Committee</a:t>
            </a:r>
          </a:p>
        </p:txBody>
      </p:sp>
    </p:spTree>
    <p:extLst>
      <p:ext uri="{BB962C8B-B14F-4D97-AF65-F5344CB8AC3E}">
        <p14:creationId xmlns:p14="http://schemas.microsoft.com/office/powerpoint/2010/main" xmlns="" val="420187726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xmlns=""/>
              </a:ext>
            </a:extLst>
          </a:blip>
          <a:stretch>
            <a:fillRect/>
          </a:stretch>
        </p:blipFill>
        <p:spPr>
          <a:xfrm>
            <a:off x="8539807" y="36266"/>
            <a:ext cx="581781" cy="649534"/>
          </a:xfrm>
          <a:prstGeom prst="rect">
            <a:avLst/>
          </a:prstGeom>
          <a:solidFill>
            <a:schemeClr val="accent3">
              <a:lumMod val="75000"/>
            </a:schemeClr>
          </a:solidFill>
        </p:spPr>
      </p:pic>
      <p:cxnSp>
        <p:nvCxnSpPr>
          <p:cNvPr id="7" name="Straight Connector 6"/>
          <p:cNvCxnSpPr/>
          <p:nvPr/>
        </p:nvCxnSpPr>
        <p:spPr>
          <a:xfrm flipH="1">
            <a:off x="0" y="762000"/>
            <a:ext cx="9144000" cy="0"/>
          </a:xfrm>
          <a:prstGeom prst="line">
            <a:avLst/>
          </a:prstGeom>
          <a:ln w="63500" cmpd="tri">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4800600" y="0"/>
            <a:ext cx="3739207" cy="769441"/>
          </a:xfrm>
          <a:prstGeom prst="rect">
            <a:avLst/>
          </a:prstGeom>
          <a:noFill/>
        </p:spPr>
        <p:txBody>
          <a:bodyPr wrap="square" rtlCol="0">
            <a:spAutoFit/>
          </a:bodyPr>
          <a:lstStyle/>
          <a:p>
            <a:r>
              <a:rPr lang="en-US" sz="1600" dirty="0" smtClean="0">
                <a:latin typeface="Arial" pitchFamily="34" charset="0"/>
              </a:rPr>
              <a:t>Association of Environmental &amp; </a:t>
            </a:r>
          </a:p>
          <a:p>
            <a:r>
              <a:rPr lang="en-US" sz="1600" dirty="0" smtClean="0">
                <a:latin typeface="Arial" pitchFamily="34" charset="0"/>
              </a:rPr>
              <a:t>Engineering Geologists</a:t>
            </a:r>
          </a:p>
          <a:p>
            <a:r>
              <a:rPr lang="en-US" sz="1200" dirty="0" smtClean="0">
                <a:solidFill>
                  <a:srgbClr val="663300"/>
                </a:solidFill>
                <a:latin typeface="Century" pitchFamily="18" charset="0"/>
              </a:rPr>
              <a:t>Connecting Professionals, Practice and the Public</a:t>
            </a:r>
            <a:endParaRPr lang="en-US" sz="1200" dirty="0">
              <a:solidFill>
                <a:srgbClr val="663300"/>
              </a:solidFill>
              <a:latin typeface="Century" pitchFamily="18" charset="0"/>
            </a:endParaRPr>
          </a:p>
        </p:txBody>
      </p:sp>
      <p:sp>
        <p:nvSpPr>
          <p:cNvPr id="9" name="Title 1"/>
          <p:cNvSpPr txBox="1">
            <a:spLocks/>
          </p:cNvSpPr>
          <p:nvPr/>
        </p:nvSpPr>
        <p:spPr>
          <a:xfrm>
            <a:off x="0" y="838200"/>
            <a:ext cx="9144000" cy="1358896"/>
          </a:xfrm>
          <a:prstGeom prst="rect">
            <a:avLst/>
          </a:prstGeom>
          <a:solidFill>
            <a:srgbClr val="FF0000"/>
          </a:solidFill>
          <a:effectLst>
            <a:innerShdw blurRad="114300">
              <a:prstClr val="black"/>
            </a:innerShdw>
          </a:effectLst>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800" dirty="0" smtClean="0">
                <a:latin typeface="Century" pitchFamily="18" charset="0"/>
              </a:rPr>
              <a:t>Don’t Forget…</a:t>
            </a:r>
          </a:p>
          <a:p>
            <a:r>
              <a:rPr lang="en-US" sz="2800" dirty="0" smtClean="0">
                <a:latin typeface="Century" pitchFamily="18" charset="0"/>
              </a:rPr>
              <a:t>Recruit </a:t>
            </a:r>
            <a:r>
              <a:rPr lang="en-US" sz="2800" dirty="0">
                <a:latin typeface="Century" pitchFamily="18" charset="0"/>
              </a:rPr>
              <a:t>at Section </a:t>
            </a:r>
            <a:r>
              <a:rPr lang="en-US" sz="2800" dirty="0" smtClean="0">
                <a:latin typeface="Century" pitchFamily="18" charset="0"/>
              </a:rPr>
              <a:t>Activities, continued….</a:t>
            </a:r>
            <a:r>
              <a:rPr lang="en-US" sz="2800" dirty="0" smtClean="0">
                <a:solidFill>
                  <a:schemeClr val="tx1">
                    <a:lumMod val="75000"/>
                    <a:lumOff val="25000"/>
                  </a:schemeClr>
                </a:solidFill>
                <a:latin typeface="Arial" pitchFamily="34" charset="0"/>
              </a:rPr>
              <a:t> </a:t>
            </a:r>
            <a:endParaRPr lang="en-US" sz="2800" dirty="0">
              <a:solidFill>
                <a:schemeClr val="tx1">
                  <a:lumMod val="75000"/>
                  <a:lumOff val="25000"/>
                </a:schemeClr>
              </a:solidFill>
              <a:latin typeface="Arial" pitchFamily="34" charset="0"/>
            </a:endParaRPr>
          </a:p>
        </p:txBody>
      </p:sp>
      <p:sp>
        <p:nvSpPr>
          <p:cNvPr id="3" name="Rectangle 2"/>
          <p:cNvSpPr/>
          <p:nvPr/>
        </p:nvSpPr>
        <p:spPr>
          <a:xfrm>
            <a:off x="304800" y="2743200"/>
            <a:ext cx="5181600" cy="2875146"/>
          </a:xfrm>
          <a:prstGeom prst="rect">
            <a:avLst/>
          </a:prstGeom>
          <a:ln w="57150">
            <a:noFill/>
          </a:ln>
        </p:spPr>
        <p:txBody>
          <a:bodyPr wrap="square">
            <a:spAutoFit/>
          </a:bodyPr>
          <a:lstStyle/>
          <a:p>
            <a:pPr marL="342900" indent="-342900">
              <a:lnSpc>
                <a:spcPts val="3100"/>
              </a:lnSpc>
              <a:buFont typeface="Arial" pitchFamily="34" charset="0"/>
              <a:buChar char="•"/>
            </a:pPr>
            <a:r>
              <a:rPr lang="en-US" sz="2400" dirty="0" smtClean="0"/>
              <a:t>Best candidates</a:t>
            </a:r>
          </a:p>
          <a:p>
            <a:pPr marL="800100" lvl="1" indent="-342900">
              <a:lnSpc>
                <a:spcPts val="3100"/>
              </a:lnSpc>
              <a:buFont typeface="Arial" pitchFamily="34" charset="0"/>
              <a:buChar char="•"/>
            </a:pPr>
            <a:r>
              <a:rPr lang="en-US" sz="2400" dirty="0" smtClean="0"/>
              <a:t>Interesting work/projects</a:t>
            </a:r>
            <a:endParaRPr lang="en-US" sz="2400" dirty="0" smtClean="0"/>
          </a:p>
          <a:p>
            <a:pPr marL="800100" lvl="1" indent="-342900">
              <a:lnSpc>
                <a:spcPts val="3100"/>
              </a:lnSpc>
              <a:buFont typeface="Arial" pitchFamily="34" charset="0"/>
              <a:buChar char="•"/>
            </a:pPr>
            <a:r>
              <a:rPr lang="en-US" sz="2400" dirty="0" smtClean="0"/>
              <a:t>Experience </a:t>
            </a:r>
            <a:r>
              <a:rPr lang="en-US" sz="2400" dirty="0"/>
              <a:t>speaking in front of large </a:t>
            </a:r>
            <a:r>
              <a:rPr lang="en-US" sz="2400" dirty="0" smtClean="0"/>
              <a:t>audiences</a:t>
            </a:r>
          </a:p>
          <a:p>
            <a:pPr marL="800100" lvl="1" indent="-342900">
              <a:lnSpc>
                <a:spcPts val="3100"/>
              </a:lnSpc>
              <a:buFont typeface="Arial" pitchFamily="34" charset="0"/>
              <a:buChar char="•"/>
            </a:pPr>
            <a:r>
              <a:rPr lang="en-US" sz="2400" dirty="0" smtClean="0"/>
              <a:t>Passion </a:t>
            </a:r>
            <a:r>
              <a:rPr lang="en-US" sz="2400" dirty="0"/>
              <a:t>for </a:t>
            </a:r>
            <a:r>
              <a:rPr lang="en-US" sz="2400" dirty="0" smtClean="0"/>
              <a:t>advocating </a:t>
            </a:r>
            <a:r>
              <a:rPr lang="en-US" sz="2400" dirty="0"/>
              <a:t>environmental and engineering geology</a:t>
            </a:r>
          </a:p>
        </p:txBody>
      </p:sp>
      <p:pic>
        <p:nvPicPr>
          <p:cNvPr id="16386" name="Picture 2" descr="C:\Users\svc\AppData\Local\Microsoft\Windows\Temporary Internet Files\Content.IE5\KDS1X99G\MC900295721[1].wmf"/>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638579" y="3124200"/>
            <a:ext cx="1901228" cy="1173933"/>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4968900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xmlns=""/>
              </a:ext>
            </a:extLst>
          </a:blip>
          <a:stretch>
            <a:fillRect/>
          </a:stretch>
        </p:blipFill>
        <p:spPr>
          <a:xfrm>
            <a:off x="8539807" y="36266"/>
            <a:ext cx="581781" cy="649534"/>
          </a:xfrm>
          <a:prstGeom prst="rect">
            <a:avLst/>
          </a:prstGeom>
          <a:solidFill>
            <a:schemeClr val="accent3">
              <a:lumMod val="75000"/>
            </a:schemeClr>
          </a:solidFill>
        </p:spPr>
      </p:pic>
      <p:cxnSp>
        <p:nvCxnSpPr>
          <p:cNvPr id="7" name="Straight Connector 6"/>
          <p:cNvCxnSpPr/>
          <p:nvPr/>
        </p:nvCxnSpPr>
        <p:spPr>
          <a:xfrm flipH="1">
            <a:off x="0" y="762000"/>
            <a:ext cx="9144000" cy="0"/>
          </a:xfrm>
          <a:prstGeom prst="line">
            <a:avLst/>
          </a:prstGeom>
          <a:ln w="63500" cmpd="tri">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4800600" y="0"/>
            <a:ext cx="3739207" cy="769441"/>
          </a:xfrm>
          <a:prstGeom prst="rect">
            <a:avLst/>
          </a:prstGeom>
          <a:noFill/>
        </p:spPr>
        <p:txBody>
          <a:bodyPr wrap="square" rtlCol="0">
            <a:spAutoFit/>
          </a:bodyPr>
          <a:lstStyle/>
          <a:p>
            <a:r>
              <a:rPr lang="en-US" sz="1600" dirty="0" smtClean="0">
                <a:latin typeface="Arial" pitchFamily="34" charset="0"/>
              </a:rPr>
              <a:t>Association of Environmental &amp; </a:t>
            </a:r>
          </a:p>
          <a:p>
            <a:r>
              <a:rPr lang="en-US" sz="1600" dirty="0" smtClean="0">
                <a:latin typeface="Arial" pitchFamily="34" charset="0"/>
              </a:rPr>
              <a:t>Engineering Geologists</a:t>
            </a:r>
          </a:p>
          <a:p>
            <a:r>
              <a:rPr lang="en-US" sz="1200" dirty="0" smtClean="0">
                <a:solidFill>
                  <a:srgbClr val="663300"/>
                </a:solidFill>
                <a:latin typeface="Century" pitchFamily="18" charset="0"/>
              </a:rPr>
              <a:t>Connecting Professionals, Practice and the Public</a:t>
            </a:r>
            <a:endParaRPr lang="en-US" sz="1200" dirty="0">
              <a:solidFill>
                <a:srgbClr val="663300"/>
              </a:solidFill>
              <a:latin typeface="Century" pitchFamily="18" charset="0"/>
            </a:endParaRPr>
          </a:p>
        </p:txBody>
      </p:sp>
      <p:sp>
        <p:nvSpPr>
          <p:cNvPr id="9" name="Title 1"/>
          <p:cNvSpPr txBox="1">
            <a:spLocks/>
          </p:cNvSpPr>
          <p:nvPr/>
        </p:nvSpPr>
        <p:spPr>
          <a:xfrm>
            <a:off x="0" y="914400"/>
            <a:ext cx="9144000" cy="1287758"/>
          </a:xfrm>
          <a:prstGeom prst="rect">
            <a:avLst/>
          </a:prstGeom>
          <a:solidFill>
            <a:schemeClr val="accent5"/>
          </a:solidFill>
          <a:effectLst>
            <a:innerShdw blurRad="114300">
              <a:prstClr val="black"/>
            </a:innerShdw>
          </a:effectLst>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smtClean="0">
                <a:latin typeface="Century" pitchFamily="18" charset="0"/>
              </a:rPr>
              <a:t>Identify Venues and Events</a:t>
            </a:r>
          </a:p>
          <a:p>
            <a:r>
              <a:rPr lang="en-US" sz="3200" dirty="0" smtClean="0">
                <a:latin typeface="Century" pitchFamily="18" charset="0"/>
              </a:rPr>
              <a:t> in Your Area</a:t>
            </a:r>
            <a:r>
              <a:rPr lang="en-US" sz="3200" dirty="0" smtClean="0">
                <a:solidFill>
                  <a:schemeClr val="tx1">
                    <a:lumMod val="75000"/>
                    <a:lumOff val="25000"/>
                  </a:schemeClr>
                </a:solidFill>
                <a:latin typeface="Arial" pitchFamily="34" charset="0"/>
              </a:rPr>
              <a:t> </a:t>
            </a:r>
            <a:endParaRPr lang="en-US" sz="3200" dirty="0">
              <a:solidFill>
                <a:schemeClr val="tx1">
                  <a:lumMod val="75000"/>
                  <a:lumOff val="25000"/>
                </a:schemeClr>
              </a:solidFill>
              <a:latin typeface="Arial" pitchFamily="34" charset="0"/>
            </a:endParaRPr>
          </a:p>
        </p:txBody>
      </p:sp>
      <p:sp>
        <p:nvSpPr>
          <p:cNvPr id="3" name="Rectangle 2"/>
          <p:cNvSpPr/>
          <p:nvPr/>
        </p:nvSpPr>
        <p:spPr>
          <a:xfrm>
            <a:off x="304800" y="1981200"/>
            <a:ext cx="8602096" cy="3875420"/>
          </a:xfrm>
          <a:prstGeom prst="rect">
            <a:avLst/>
          </a:prstGeom>
          <a:ln w="57150">
            <a:noFill/>
          </a:ln>
        </p:spPr>
        <p:txBody>
          <a:bodyPr wrap="square">
            <a:spAutoFit/>
          </a:bodyPr>
          <a:lstStyle/>
          <a:p>
            <a:pPr>
              <a:lnSpc>
                <a:spcPts val="3100"/>
              </a:lnSpc>
            </a:pPr>
            <a:endParaRPr lang="en-US" sz="2000" i="1" dirty="0"/>
          </a:p>
          <a:p>
            <a:pPr marL="342900" indent="-342900">
              <a:buFont typeface="Arial" pitchFamily="34" charset="0"/>
              <a:buChar char="•"/>
            </a:pPr>
            <a:r>
              <a:rPr lang="en-US" sz="2000" u="sng" dirty="0"/>
              <a:t>Community</a:t>
            </a:r>
            <a:r>
              <a:rPr lang="en-US" sz="2000" dirty="0"/>
              <a:t> – Rotary Club, Lions Club</a:t>
            </a:r>
            <a:r>
              <a:rPr lang="en-US" sz="2000" dirty="0" smtClean="0"/>
              <a:t>, YMCA, etc.</a:t>
            </a:r>
          </a:p>
          <a:p>
            <a:pPr marL="342900" indent="-342900">
              <a:buFont typeface="Arial" pitchFamily="34" charset="0"/>
              <a:buChar char="•"/>
            </a:pPr>
            <a:r>
              <a:rPr lang="en-US" sz="2000" u="sng" dirty="0" smtClean="0"/>
              <a:t>Education</a:t>
            </a:r>
            <a:r>
              <a:rPr lang="en-US" sz="2000" dirty="0" smtClean="0"/>
              <a:t> </a:t>
            </a:r>
            <a:r>
              <a:rPr lang="en-US" sz="2000" dirty="0"/>
              <a:t>– </a:t>
            </a:r>
            <a:r>
              <a:rPr lang="en-US" sz="2000" dirty="0" smtClean="0"/>
              <a:t>Universities</a:t>
            </a:r>
            <a:r>
              <a:rPr lang="en-US" sz="2000" dirty="0"/>
              <a:t>, Girl Scouts, Boy Scouts, </a:t>
            </a:r>
            <a:r>
              <a:rPr lang="en-US" sz="2000" dirty="0" smtClean="0"/>
              <a:t>school </a:t>
            </a:r>
            <a:r>
              <a:rPr lang="en-US" sz="2000" dirty="0"/>
              <a:t>science </a:t>
            </a:r>
            <a:r>
              <a:rPr lang="en-US" sz="2000" dirty="0" smtClean="0"/>
              <a:t>clubs, science </a:t>
            </a:r>
            <a:r>
              <a:rPr lang="en-US" sz="2000" dirty="0" smtClean="0"/>
              <a:t>fairs  </a:t>
            </a:r>
            <a:endParaRPr lang="en-US" sz="2000" dirty="0"/>
          </a:p>
          <a:p>
            <a:pPr marL="342900" indent="-342900">
              <a:buFont typeface="Arial" pitchFamily="34" charset="0"/>
              <a:buChar char="•"/>
            </a:pPr>
            <a:r>
              <a:rPr lang="en-US" sz="2000" b="1" dirty="0">
                <a:solidFill>
                  <a:srgbClr val="FF0000"/>
                </a:solidFill>
              </a:rPr>
              <a:t>USE AEG K-12 Committee and the AEG Student and Young Professionals Support Committee (SYPSC</a:t>
            </a:r>
            <a:r>
              <a:rPr lang="en-US" sz="2000" b="1" dirty="0" smtClean="0">
                <a:solidFill>
                  <a:srgbClr val="FF0000"/>
                </a:solidFill>
              </a:rPr>
              <a:t>)</a:t>
            </a:r>
            <a:endParaRPr lang="en-US" sz="2000" b="1" dirty="0">
              <a:solidFill>
                <a:srgbClr val="FF0000"/>
              </a:solidFill>
            </a:endParaRPr>
          </a:p>
          <a:p>
            <a:pPr marL="342900" indent="-342900">
              <a:buFont typeface="Arial" pitchFamily="34" charset="0"/>
              <a:buChar char="•"/>
            </a:pPr>
            <a:r>
              <a:rPr lang="en-US" sz="2000" u="sng" dirty="0" smtClean="0"/>
              <a:t>Geosciences </a:t>
            </a:r>
            <a:r>
              <a:rPr lang="en-US" sz="2000" u="sng" dirty="0"/>
              <a:t>organizations</a:t>
            </a:r>
            <a:r>
              <a:rPr lang="en-US" sz="2000" dirty="0"/>
              <a:t> – Association of Women Geoscientists, Geoscientists without borders, local geology clubs, etc. </a:t>
            </a:r>
          </a:p>
          <a:p>
            <a:pPr marL="342900" indent="-342900">
              <a:buFont typeface="Arial" pitchFamily="34" charset="0"/>
              <a:buChar char="•"/>
            </a:pPr>
            <a:r>
              <a:rPr lang="en-US" sz="2000" u="sng" dirty="0" smtClean="0"/>
              <a:t>Other </a:t>
            </a:r>
            <a:r>
              <a:rPr lang="en-US" sz="2000" u="sng" dirty="0"/>
              <a:t>Professionals</a:t>
            </a:r>
            <a:r>
              <a:rPr lang="en-US" sz="2000" dirty="0"/>
              <a:t> – lawyers, bankers, real-estate professionals, </a:t>
            </a:r>
            <a:r>
              <a:rPr lang="en-US" sz="2000" dirty="0" smtClean="0"/>
              <a:t>       surveyors</a:t>
            </a:r>
            <a:r>
              <a:rPr lang="en-US" sz="2000" dirty="0"/>
              <a:t>, well drillers </a:t>
            </a:r>
          </a:p>
          <a:p>
            <a:pPr marL="342900" indent="-342900">
              <a:buFont typeface="Arial" pitchFamily="34" charset="0"/>
              <a:buChar char="•"/>
            </a:pPr>
            <a:r>
              <a:rPr lang="en-US" sz="2000" u="sng" dirty="0"/>
              <a:t>Design Professionals</a:t>
            </a:r>
            <a:r>
              <a:rPr lang="en-US" sz="2000" dirty="0"/>
              <a:t> – architects, engineers</a:t>
            </a:r>
          </a:p>
          <a:p>
            <a:pPr marL="342900" indent="-342900">
              <a:buFont typeface="Arial" pitchFamily="34" charset="0"/>
              <a:buChar char="•"/>
            </a:pPr>
            <a:r>
              <a:rPr lang="en-US" sz="2000" u="sng" dirty="0" smtClean="0"/>
              <a:t>Government</a:t>
            </a:r>
            <a:r>
              <a:rPr lang="en-US" sz="2000" dirty="0" smtClean="0"/>
              <a:t> </a:t>
            </a:r>
            <a:r>
              <a:rPr lang="en-US" sz="2000" dirty="0"/>
              <a:t>– legislators, state agencies, </a:t>
            </a:r>
            <a:r>
              <a:rPr lang="en-US" sz="2000" dirty="0" smtClean="0"/>
              <a:t>regulators, etc. </a:t>
            </a:r>
            <a:endParaRPr lang="en-US" sz="2000" dirty="0"/>
          </a:p>
        </p:txBody>
      </p:sp>
      <p:pic>
        <p:nvPicPr>
          <p:cNvPr id="14338" name="Picture 2" descr="C:\Users\svc\AppData\Local\Microsoft\Windows\Temporary Internet Files\Content.IE5\167PU32B\MC900297553[1].wmf"/>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7467600" y="4724400"/>
            <a:ext cx="1374343" cy="1824228"/>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9006837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xmlns=""/>
              </a:ext>
            </a:extLst>
          </a:blip>
          <a:stretch>
            <a:fillRect/>
          </a:stretch>
        </p:blipFill>
        <p:spPr>
          <a:xfrm>
            <a:off x="8539807" y="36266"/>
            <a:ext cx="581781" cy="649534"/>
          </a:xfrm>
          <a:prstGeom prst="rect">
            <a:avLst/>
          </a:prstGeom>
          <a:solidFill>
            <a:schemeClr val="accent3">
              <a:lumMod val="75000"/>
            </a:schemeClr>
          </a:solidFill>
        </p:spPr>
      </p:pic>
      <p:cxnSp>
        <p:nvCxnSpPr>
          <p:cNvPr id="7" name="Straight Connector 6"/>
          <p:cNvCxnSpPr/>
          <p:nvPr/>
        </p:nvCxnSpPr>
        <p:spPr>
          <a:xfrm flipH="1">
            <a:off x="0" y="762000"/>
            <a:ext cx="9144000" cy="0"/>
          </a:xfrm>
          <a:prstGeom prst="line">
            <a:avLst/>
          </a:prstGeom>
          <a:ln w="63500" cmpd="tri">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4800600" y="0"/>
            <a:ext cx="3739207" cy="769441"/>
          </a:xfrm>
          <a:prstGeom prst="rect">
            <a:avLst/>
          </a:prstGeom>
          <a:noFill/>
        </p:spPr>
        <p:txBody>
          <a:bodyPr wrap="square" rtlCol="0">
            <a:spAutoFit/>
          </a:bodyPr>
          <a:lstStyle/>
          <a:p>
            <a:r>
              <a:rPr lang="en-US" sz="1600" dirty="0" smtClean="0">
                <a:latin typeface="Arial" pitchFamily="34" charset="0"/>
              </a:rPr>
              <a:t>Association of Environmental &amp; </a:t>
            </a:r>
          </a:p>
          <a:p>
            <a:r>
              <a:rPr lang="en-US" sz="1600" dirty="0" smtClean="0">
                <a:latin typeface="Arial" pitchFamily="34" charset="0"/>
              </a:rPr>
              <a:t>Engineering Geologists</a:t>
            </a:r>
          </a:p>
          <a:p>
            <a:r>
              <a:rPr lang="en-US" sz="1200" dirty="0" smtClean="0">
                <a:solidFill>
                  <a:srgbClr val="663300"/>
                </a:solidFill>
                <a:latin typeface="Century" pitchFamily="18" charset="0"/>
              </a:rPr>
              <a:t>Connecting Professionals, Practice and the Public</a:t>
            </a:r>
            <a:endParaRPr lang="en-US" sz="1200" dirty="0">
              <a:solidFill>
                <a:srgbClr val="663300"/>
              </a:solidFill>
              <a:latin typeface="Century" pitchFamily="18" charset="0"/>
            </a:endParaRPr>
          </a:p>
        </p:txBody>
      </p:sp>
      <p:sp>
        <p:nvSpPr>
          <p:cNvPr id="9" name="Title 1"/>
          <p:cNvSpPr txBox="1">
            <a:spLocks/>
          </p:cNvSpPr>
          <p:nvPr/>
        </p:nvSpPr>
        <p:spPr>
          <a:xfrm>
            <a:off x="0" y="922042"/>
            <a:ext cx="9144000" cy="1440158"/>
          </a:xfrm>
          <a:prstGeom prst="rect">
            <a:avLst/>
          </a:prstGeom>
          <a:solidFill>
            <a:schemeClr val="accent4">
              <a:lumMod val="60000"/>
              <a:lumOff val="40000"/>
            </a:schemeClr>
          </a:solidFill>
          <a:effectLst>
            <a:innerShdw blurRad="114300">
              <a:prstClr val="black"/>
            </a:innerShdw>
          </a:effectLst>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lvl="0"/>
            <a:r>
              <a:rPr lang="en-US" sz="4000" dirty="0">
                <a:latin typeface="Century" pitchFamily="18" charset="0"/>
              </a:rPr>
              <a:t>Solicit Organizations or </a:t>
            </a:r>
            <a:r>
              <a:rPr lang="en-US" sz="4000" dirty="0" smtClean="0">
                <a:latin typeface="Century" pitchFamily="18" charset="0"/>
              </a:rPr>
              <a:t>Points </a:t>
            </a:r>
          </a:p>
          <a:p>
            <a:pPr lvl="0"/>
            <a:r>
              <a:rPr lang="en-US" sz="4000" dirty="0" smtClean="0">
                <a:latin typeface="Century" pitchFamily="18" charset="0"/>
              </a:rPr>
              <a:t>of </a:t>
            </a:r>
            <a:r>
              <a:rPr lang="en-US" sz="4000" dirty="0">
                <a:latin typeface="Century" pitchFamily="18" charset="0"/>
              </a:rPr>
              <a:t>Contact to </a:t>
            </a:r>
            <a:r>
              <a:rPr lang="en-US" sz="4000" dirty="0" smtClean="0">
                <a:latin typeface="Century" pitchFamily="18" charset="0"/>
              </a:rPr>
              <a:t>Promote </a:t>
            </a:r>
            <a:r>
              <a:rPr lang="en-US" sz="4000" dirty="0" smtClean="0">
                <a:latin typeface="Century" pitchFamily="18" charset="0"/>
              </a:rPr>
              <a:t>the VPP</a:t>
            </a:r>
            <a:endParaRPr lang="en-US" sz="4000" dirty="0"/>
          </a:p>
        </p:txBody>
      </p:sp>
      <p:sp>
        <p:nvSpPr>
          <p:cNvPr id="3" name="Rectangle 2"/>
          <p:cNvSpPr/>
          <p:nvPr/>
        </p:nvSpPr>
        <p:spPr>
          <a:xfrm>
            <a:off x="541904" y="2514600"/>
            <a:ext cx="8602096" cy="4154984"/>
          </a:xfrm>
          <a:prstGeom prst="rect">
            <a:avLst/>
          </a:prstGeom>
          <a:ln w="57150">
            <a:noFill/>
          </a:ln>
        </p:spPr>
        <p:txBody>
          <a:bodyPr wrap="square">
            <a:spAutoFit/>
          </a:bodyPr>
          <a:lstStyle/>
          <a:p>
            <a:pPr>
              <a:buFont typeface="Arial" pitchFamily="34" charset="0"/>
              <a:buChar char="•"/>
            </a:pPr>
            <a:r>
              <a:rPr lang="en-US" sz="2400" dirty="0" smtClean="0"/>
              <a:t>   VPP volunteers can:</a:t>
            </a:r>
            <a:endParaRPr lang="en-US" sz="2400" dirty="0"/>
          </a:p>
          <a:p>
            <a:pPr marL="800100" lvl="1" indent="-342900">
              <a:buFont typeface="Arial" pitchFamily="34" charset="0"/>
              <a:buChar char="•"/>
            </a:pPr>
            <a:r>
              <a:rPr lang="en-US" sz="2400" dirty="0"/>
              <a:t>G</a:t>
            </a:r>
            <a:r>
              <a:rPr lang="en-US" sz="2400" dirty="0" smtClean="0"/>
              <a:t>ive </a:t>
            </a:r>
            <a:r>
              <a:rPr lang="en-US" sz="2400" dirty="0"/>
              <a:t>a presentation</a:t>
            </a:r>
          </a:p>
          <a:p>
            <a:pPr marL="800100" lvl="1" indent="-342900">
              <a:buFont typeface="Arial" pitchFamily="34" charset="0"/>
              <a:buChar char="•"/>
            </a:pPr>
            <a:r>
              <a:rPr lang="en-US" sz="2400" dirty="0"/>
              <a:t>A</a:t>
            </a:r>
            <a:r>
              <a:rPr lang="en-US" sz="2400" dirty="0" smtClean="0"/>
              <a:t>ttend </a:t>
            </a:r>
            <a:r>
              <a:rPr lang="en-US" sz="2400" dirty="0"/>
              <a:t>a function</a:t>
            </a:r>
          </a:p>
          <a:p>
            <a:pPr marL="800100" lvl="1" indent="-342900">
              <a:buFont typeface="Arial" pitchFamily="34" charset="0"/>
              <a:buChar char="•"/>
            </a:pPr>
            <a:r>
              <a:rPr lang="en-US" sz="2400" dirty="0"/>
              <a:t>H</a:t>
            </a:r>
            <a:r>
              <a:rPr lang="en-US" sz="2400" dirty="0" smtClean="0"/>
              <a:t>ost </a:t>
            </a:r>
            <a:r>
              <a:rPr lang="en-US" sz="2400" dirty="0"/>
              <a:t>a booth </a:t>
            </a:r>
            <a:endParaRPr lang="en-US" sz="2400" dirty="0" smtClean="0"/>
          </a:p>
          <a:p>
            <a:pPr marL="800100" lvl="1" indent="-342900">
              <a:buFont typeface="Arial" pitchFamily="34" charset="0"/>
              <a:buChar char="•"/>
            </a:pPr>
            <a:endParaRPr lang="en-US" sz="2400" dirty="0"/>
          </a:p>
          <a:p>
            <a:pPr>
              <a:buFont typeface="Arial" pitchFamily="34" charset="0"/>
              <a:buChar char="•"/>
            </a:pPr>
            <a:r>
              <a:rPr lang="en-US" sz="2400" dirty="0" smtClean="0"/>
              <a:t>  VPP </a:t>
            </a:r>
            <a:r>
              <a:rPr lang="en-US" sz="2400" dirty="0"/>
              <a:t>liaison can:</a:t>
            </a:r>
          </a:p>
          <a:p>
            <a:pPr marL="800100" lvl="1" indent="-342900">
              <a:buFont typeface="Arial" pitchFamily="34" charset="0"/>
              <a:buChar char="•"/>
            </a:pPr>
            <a:r>
              <a:rPr lang="en-US" sz="2400" dirty="0" smtClean="0"/>
              <a:t>E</a:t>
            </a:r>
            <a:r>
              <a:rPr lang="en-US" sz="2400" dirty="0" smtClean="0"/>
              <a:t>mail </a:t>
            </a:r>
            <a:r>
              <a:rPr lang="en-US" sz="2400" dirty="0"/>
              <a:t>to the contact person</a:t>
            </a:r>
          </a:p>
          <a:p>
            <a:pPr marL="800100" lvl="1" indent="-342900">
              <a:buFont typeface="Arial" pitchFamily="34" charset="0"/>
              <a:buChar char="•"/>
            </a:pPr>
            <a:r>
              <a:rPr lang="en-US" sz="2400" dirty="0"/>
              <a:t>T</a:t>
            </a:r>
            <a:r>
              <a:rPr lang="en-US" sz="2400" dirty="0" smtClean="0"/>
              <a:t>elephone </a:t>
            </a:r>
            <a:r>
              <a:rPr lang="en-US" sz="2400" dirty="0"/>
              <a:t>the contact person</a:t>
            </a:r>
          </a:p>
          <a:p>
            <a:pPr marL="800100" lvl="1" indent="-342900">
              <a:buFont typeface="Arial" pitchFamily="34" charset="0"/>
              <a:buChar char="•"/>
            </a:pPr>
            <a:r>
              <a:rPr lang="en-US" sz="2400" dirty="0" smtClean="0"/>
              <a:t>R</a:t>
            </a:r>
            <a:r>
              <a:rPr lang="en-US" sz="2400" dirty="0" smtClean="0"/>
              <a:t>equest </a:t>
            </a:r>
            <a:r>
              <a:rPr lang="en-US" sz="2400" dirty="0"/>
              <a:t>to participate in a function</a:t>
            </a:r>
          </a:p>
          <a:p>
            <a:pPr marL="800100" lvl="1" indent="-342900">
              <a:buFont typeface="Arial" pitchFamily="34" charset="0"/>
              <a:buChar char="•"/>
            </a:pPr>
            <a:r>
              <a:rPr lang="en-US" sz="2400" dirty="0"/>
              <a:t>A</a:t>
            </a:r>
            <a:r>
              <a:rPr lang="en-US" sz="2400" dirty="0" smtClean="0"/>
              <a:t>ttend </a:t>
            </a:r>
            <a:r>
              <a:rPr lang="en-US" sz="2400" dirty="0"/>
              <a:t>a monthly meeting</a:t>
            </a:r>
          </a:p>
          <a:p>
            <a:pPr marL="800100" lvl="1" indent="-342900">
              <a:buFont typeface="Arial" pitchFamily="34" charset="0"/>
              <a:buChar char="•"/>
            </a:pPr>
            <a:r>
              <a:rPr lang="en-US" sz="2400" dirty="0"/>
              <a:t>S</a:t>
            </a:r>
            <a:r>
              <a:rPr lang="en-US" sz="2400" dirty="0" smtClean="0"/>
              <a:t>chedule </a:t>
            </a:r>
            <a:r>
              <a:rPr lang="en-US" sz="2400" dirty="0"/>
              <a:t>a </a:t>
            </a:r>
            <a:r>
              <a:rPr lang="en-US" sz="2400" dirty="0" smtClean="0"/>
              <a:t>presentation</a:t>
            </a:r>
            <a:endParaRPr lang="en-US" sz="2400" dirty="0" smtClean="0"/>
          </a:p>
        </p:txBody>
      </p:sp>
      <p:pic>
        <p:nvPicPr>
          <p:cNvPr id="12290" name="Picture 2" descr="C:\Users\svc\AppData\Local\Microsoft\Windows\Temporary Internet Files\Content.IE5\107FEWAN\MC900055285[1].wmf"/>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757452" y="4523597"/>
            <a:ext cx="2225644" cy="2304107"/>
          </a:xfrm>
          <a:prstGeom prst="rect">
            <a:avLst/>
          </a:prstGeom>
          <a:noFill/>
          <a:extLst>
            <a:ext uri="{909E8E84-426E-40DD-AFC4-6F175D3DCCD1}">
              <a14:hiddenFill xmlns:a14="http://schemas.microsoft.com/office/drawing/2010/main" xmlns="">
                <a:solidFill>
                  <a:srgbClr val="FFFFFF"/>
                </a:solidFill>
              </a14:hiddenFill>
            </a:ext>
          </a:extLst>
        </p:spPr>
      </p:pic>
      <p:pic>
        <p:nvPicPr>
          <p:cNvPr id="12291" name="Picture 3" descr="C:\Users\svc\AppData\Local\Microsoft\Windows\Temporary Internet Files\Content.IE5\107FEWAN\MC900045088[1].wmf"/>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5181600" y="2514600"/>
            <a:ext cx="1603858" cy="1823314"/>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48265202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l="17500" t="20833" r="50625" b="11458"/>
          <a:stretch>
            <a:fillRect/>
          </a:stretch>
        </p:blipFill>
        <p:spPr bwMode="auto">
          <a:xfrm rot="1533436">
            <a:off x="3995110" y="2368063"/>
            <a:ext cx="3516454" cy="4481755"/>
          </a:xfrm>
          <a:prstGeom prst="rect">
            <a:avLst/>
          </a:prstGeom>
          <a:noFill/>
          <a:ln w="19050">
            <a:solidFill>
              <a:srgbClr val="9900CC"/>
            </a:solidFill>
            <a:miter lim="800000"/>
            <a:headEnd/>
            <a:tailEnd/>
          </a:ln>
        </p:spPr>
      </p:pic>
      <p:pic>
        <p:nvPicPr>
          <p:cNvPr id="4" name="Picture 3"/>
          <p:cNvPicPr>
            <a:picLocks noChangeAspect="1"/>
          </p:cNvPicPr>
          <p:nvPr/>
        </p:nvPicPr>
        <p:blipFill>
          <a:blip r:embed="rId3" cstate="print">
            <a:extLst>
              <a:ext uri="{28A0092B-C50C-407E-A947-70E740481C1C}">
                <a14:useLocalDpi xmlns:a14="http://schemas.microsoft.com/office/drawing/2010/main" xmlns=""/>
              </a:ext>
            </a:extLst>
          </a:blip>
          <a:stretch>
            <a:fillRect/>
          </a:stretch>
        </p:blipFill>
        <p:spPr>
          <a:xfrm>
            <a:off x="8539807" y="36266"/>
            <a:ext cx="581781" cy="649534"/>
          </a:xfrm>
          <a:prstGeom prst="rect">
            <a:avLst/>
          </a:prstGeom>
          <a:solidFill>
            <a:schemeClr val="accent3">
              <a:lumMod val="75000"/>
            </a:schemeClr>
          </a:solidFill>
        </p:spPr>
      </p:pic>
      <p:cxnSp>
        <p:nvCxnSpPr>
          <p:cNvPr id="7" name="Straight Connector 6"/>
          <p:cNvCxnSpPr/>
          <p:nvPr/>
        </p:nvCxnSpPr>
        <p:spPr>
          <a:xfrm flipH="1">
            <a:off x="0" y="762000"/>
            <a:ext cx="9144000" cy="0"/>
          </a:xfrm>
          <a:prstGeom prst="line">
            <a:avLst/>
          </a:prstGeom>
          <a:ln w="63500" cmpd="tri">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4800600" y="0"/>
            <a:ext cx="3739207" cy="769441"/>
          </a:xfrm>
          <a:prstGeom prst="rect">
            <a:avLst/>
          </a:prstGeom>
          <a:noFill/>
        </p:spPr>
        <p:txBody>
          <a:bodyPr wrap="square" rtlCol="0">
            <a:spAutoFit/>
          </a:bodyPr>
          <a:lstStyle/>
          <a:p>
            <a:r>
              <a:rPr lang="en-US" sz="1600" dirty="0" smtClean="0">
                <a:latin typeface="Arial" pitchFamily="34" charset="0"/>
              </a:rPr>
              <a:t>Association of Environmental &amp; </a:t>
            </a:r>
          </a:p>
          <a:p>
            <a:r>
              <a:rPr lang="en-US" sz="1600" dirty="0" smtClean="0">
                <a:latin typeface="Arial" pitchFamily="34" charset="0"/>
              </a:rPr>
              <a:t>Engineering Geologists</a:t>
            </a:r>
          </a:p>
          <a:p>
            <a:r>
              <a:rPr lang="en-US" sz="1200" dirty="0" smtClean="0">
                <a:solidFill>
                  <a:srgbClr val="663300"/>
                </a:solidFill>
                <a:latin typeface="Century" pitchFamily="18" charset="0"/>
              </a:rPr>
              <a:t>Connecting Professionals, Practice and the Public</a:t>
            </a:r>
            <a:endParaRPr lang="en-US" sz="1200" dirty="0">
              <a:solidFill>
                <a:srgbClr val="663300"/>
              </a:solidFill>
              <a:latin typeface="Century" pitchFamily="18" charset="0"/>
            </a:endParaRPr>
          </a:p>
        </p:txBody>
      </p:sp>
      <p:sp>
        <p:nvSpPr>
          <p:cNvPr id="9" name="Title 1"/>
          <p:cNvSpPr txBox="1">
            <a:spLocks/>
          </p:cNvSpPr>
          <p:nvPr/>
        </p:nvSpPr>
        <p:spPr>
          <a:xfrm>
            <a:off x="0" y="922042"/>
            <a:ext cx="9144000" cy="1440158"/>
          </a:xfrm>
          <a:prstGeom prst="rect">
            <a:avLst/>
          </a:prstGeom>
          <a:solidFill>
            <a:schemeClr val="accent4">
              <a:lumMod val="60000"/>
              <a:lumOff val="40000"/>
            </a:schemeClr>
          </a:solidFill>
          <a:effectLst>
            <a:innerShdw blurRad="114300">
              <a:prstClr val="black"/>
            </a:innerShdw>
          </a:effectLst>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lvl="0"/>
            <a:r>
              <a:rPr lang="en-US" sz="3200" dirty="0">
                <a:latin typeface="Century" pitchFamily="18" charset="0"/>
              </a:rPr>
              <a:t>Solicit Organizations or </a:t>
            </a:r>
            <a:r>
              <a:rPr lang="en-US" sz="3200" dirty="0" smtClean="0">
                <a:latin typeface="Century" pitchFamily="18" charset="0"/>
              </a:rPr>
              <a:t>Points </a:t>
            </a:r>
          </a:p>
          <a:p>
            <a:pPr lvl="0"/>
            <a:r>
              <a:rPr lang="en-US" sz="3200" dirty="0" smtClean="0">
                <a:latin typeface="Century" pitchFamily="18" charset="0"/>
              </a:rPr>
              <a:t>of </a:t>
            </a:r>
            <a:r>
              <a:rPr lang="en-US" sz="3200" dirty="0">
                <a:latin typeface="Century" pitchFamily="18" charset="0"/>
              </a:rPr>
              <a:t>Contact to </a:t>
            </a:r>
            <a:r>
              <a:rPr lang="en-US" sz="3200" dirty="0" smtClean="0">
                <a:latin typeface="Century" pitchFamily="18" charset="0"/>
              </a:rPr>
              <a:t>Promote </a:t>
            </a:r>
            <a:r>
              <a:rPr lang="en-US" sz="3200" dirty="0" smtClean="0">
                <a:latin typeface="Century" pitchFamily="18" charset="0"/>
              </a:rPr>
              <a:t>the VPP, continued…</a:t>
            </a:r>
            <a:endParaRPr lang="en-US" sz="3200" dirty="0"/>
          </a:p>
        </p:txBody>
      </p:sp>
      <p:sp>
        <p:nvSpPr>
          <p:cNvPr id="3" name="Rectangle 2"/>
          <p:cNvSpPr/>
          <p:nvPr/>
        </p:nvSpPr>
        <p:spPr>
          <a:xfrm>
            <a:off x="1143000" y="3276600"/>
            <a:ext cx="8602096" cy="1200329"/>
          </a:xfrm>
          <a:prstGeom prst="rect">
            <a:avLst/>
          </a:prstGeom>
          <a:ln w="57150">
            <a:noFill/>
          </a:ln>
        </p:spPr>
        <p:txBody>
          <a:bodyPr wrap="square">
            <a:spAutoFit/>
          </a:bodyPr>
          <a:lstStyle/>
          <a:p>
            <a:r>
              <a:rPr lang="en-US" sz="2400" i="1" dirty="0" smtClean="0">
                <a:solidFill>
                  <a:srgbClr val="FF0000"/>
                </a:solidFill>
              </a:rPr>
              <a:t>“</a:t>
            </a:r>
            <a:r>
              <a:rPr lang="en-US" sz="2400" i="1" dirty="0" smtClean="0">
                <a:solidFill>
                  <a:srgbClr val="FF0000"/>
                </a:solidFill>
              </a:rPr>
              <a:t>How to” is </a:t>
            </a:r>
            <a:r>
              <a:rPr lang="en-US" sz="2400" i="1" dirty="0" smtClean="0">
                <a:solidFill>
                  <a:srgbClr val="FF0000"/>
                </a:solidFill>
              </a:rPr>
              <a:t>explained</a:t>
            </a:r>
          </a:p>
          <a:p>
            <a:r>
              <a:rPr lang="en-US" sz="2400" i="1" dirty="0" smtClean="0">
                <a:solidFill>
                  <a:srgbClr val="FF0000"/>
                </a:solidFill>
              </a:rPr>
              <a:t> </a:t>
            </a:r>
            <a:r>
              <a:rPr lang="en-US" sz="2400" i="1" dirty="0" smtClean="0">
                <a:solidFill>
                  <a:srgbClr val="FF0000"/>
                </a:solidFill>
              </a:rPr>
              <a:t>in the VPP </a:t>
            </a:r>
            <a:r>
              <a:rPr lang="en-US" sz="2400" i="1" dirty="0" smtClean="0">
                <a:solidFill>
                  <a:srgbClr val="FF0000"/>
                </a:solidFill>
              </a:rPr>
              <a:t>Manual</a:t>
            </a:r>
          </a:p>
          <a:p>
            <a:r>
              <a:rPr lang="en-US" sz="2400" i="1" dirty="0" smtClean="0">
                <a:solidFill>
                  <a:srgbClr val="FF0000"/>
                </a:solidFill>
              </a:rPr>
              <a:t>o</a:t>
            </a:r>
            <a:r>
              <a:rPr lang="en-US" sz="2400" i="1" dirty="0" smtClean="0">
                <a:solidFill>
                  <a:srgbClr val="FF0000"/>
                </a:solidFill>
              </a:rPr>
              <a:t>n line</a:t>
            </a:r>
            <a:endParaRPr lang="en-US" sz="2400" i="1" dirty="0">
              <a:solidFill>
                <a:srgbClr val="FF0000"/>
              </a:solidFill>
            </a:endParaRPr>
          </a:p>
        </p:txBody>
      </p:sp>
    </p:spTree>
    <p:extLst>
      <p:ext uri="{BB962C8B-B14F-4D97-AF65-F5344CB8AC3E}">
        <p14:creationId xmlns:p14="http://schemas.microsoft.com/office/powerpoint/2010/main" xmlns="" val="248265202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xmlns=""/>
              </a:ext>
            </a:extLst>
          </a:blip>
          <a:stretch>
            <a:fillRect/>
          </a:stretch>
        </p:blipFill>
        <p:spPr>
          <a:xfrm>
            <a:off x="8539807" y="36266"/>
            <a:ext cx="581781" cy="649534"/>
          </a:xfrm>
          <a:prstGeom prst="rect">
            <a:avLst/>
          </a:prstGeom>
          <a:solidFill>
            <a:schemeClr val="accent3">
              <a:lumMod val="75000"/>
            </a:schemeClr>
          </a:solidFill>
        </p:spPr>
      </p:pic>
      <p:cxnSp>
        <p:nvCxnSpPr>
          <p:cNvPr id="7" name="Straight Connector 6"/>
          <p:cNvCxnSpPr/>
          <p:nvPr/>
        </p:nvCxnSpPr>
        <p:spPr>
          <a:xfrm flipH="1">
            <a:off x="0" y="762000"/>
            <a:ext cx="9144000" cy="0"/>
          </a:xfrm>
          <a:prstGeom prst="line">
            <a:avLst/>
          </a:prstGeom>
          <a:ln w="63500" cmpd="tri">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4800600" y="0"/>
            <a:ext cx="3739207" cy="769441"/>
          </a:xfrm>
          <a:prstGeom prst="rect">
            <a:avLst/>
          </a:prstGeom>
          <a:noFill/>
        </p:spPr>
        <p:txBody>
          <a:bodyPr wrap="square" rtlCol="0">
            <a:spAutoFit/>
          </a:bodyPr>
          <a:lstStyle/>
          <a:p>
            <a:r>
              <a:rPr lang="en-US" sz="1600" dirty="0" smtClean="0">
                <a:latin typeface="Arial" pitchFamily="34" charset="0"/>
              </a:rPr>
              <a:t>Association of Environmental &amp; </a:t>
            </a:r>
          </a:p>
          <a:p>
            <a:r>
              <a:rPr lang="en-US" sz="1600" dirty="0" smtClean="0">
                <a:latin typeface="Arial" pitchFamily="34" charset="0"/>
              </a:rPr>
              <a:t>Engineering Geologists</a:t>
            </a:r>
          </a:p>
          <a:p>
            <a:r>
              <a:rPr lang="en-US" sz="1200" dirty="0" smtClean="0">
                <a:solidFill>
                  <a:srgbClr val="663300"/>
                </a:solidFill>
                <a:latin typeface="Century" pitchFamily="18" charset="0"/>
              </a:rPr>
              <a:t>Connecting Professionals, Practice and the Public</a:t>
            </a:r>
            <a:endParaRPr lang="en-US" sz="1200" dirty="0">
              <a:solidFill>
                <a:srgbClr val="663300"/>
              </a:solidFill>
              <a:latin typeface="Century" pitchFamily="18" charset="0"/>
            </a:endParaRPr>
          </a:p>
        </p:txBody>
      </p:sp>
      <p:sp>
        <p:nvSpPr>
          <p:cNvPr id="9" name="Title 1"/>
          <p:cNvSpPr txBox="1">
            <a:spLocks/>
          </p:cNvSpPr>
          <p:nvPr/>
        </p:nvSpPr>
        <p:spPr>
          <a:xfrm>
            <a:off x="0" y="922042"/>
            <a:ext cx="9144000" cy="1440158"/>
          </a:xfrm>
          <a:prstGeom prst="rect">
            <a:avLst/>
          </a:prstGeom>
          <a:solidFill>
            <a:schemeClr val="accent3">
              <a:lumMod val="60000"/>
              <a:lumOff val="40000"/>
            </a:schemeClr>
          </a:solidFill>
          <a:effectLst>
            <a:innerShdw blurRad="114300">
              <a:prstClr val="black"/>
            </a:innerShdw>
          </a:effectLst>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lvl="0"/>
            <a:r>
              <a:rPr lang="en-US" sz="4000" dirty="0">
                <a:latin typeface="Century" pitchFamily="18" charset="0"/>
              </a:rPr>
              <a:t>Assign a VPP Volunteer to a Scheduled Event</a:t>
            </a:r>
            <a:endParaRPr lang="en-US" sz="4000" dirty="0"/>
          </a:p>
        </p:txBody>
      </p:sp>
      <p:sp>
        <p:nvSpPr>
          <p:cNvPr id="3" name="Rectangle 2"/>
          <p:cNvSpPr/>
          <p:nvPr/>
        </p:nvSpPr>
        <p:spPr>
          <a:xfrm>
            <a:off x="381000" y="2426499"/>
            <a:ext cx="8602096" cy="3939540"/>
          </a:xfrm>
          <a:prstGeom prst="rect">
            <a:avLst/>
          </a:prstGeom>
          <a:ln w="57150">
            <a:noFill/>
          </a:ln>
        </p:spPr>
        <p:txBody>
          <a:bodyPr wrap="square">
            <a:spAutoFit/>
          </a:bodyPr>
          <a:lstStyle/>
          <a:p>
            <a:r>
              <a:rPr lang="en-US" sz="2500" i="1" dirty="0" smtClean="0"/>
              <a:t>Coordinate </a:t>
            </a:r>
            <a:r>
              <a:rPr lang="en-US" sz="2500" i="1" dirty="0"/>
              <a:t>with available VPP volunteers to schedule </a:t>
            </a:r>
            <a:r>
              <a:rPr lang="en-US" sz="2500" i="1" dirty="0" smtClean="0"/>
              <a:t>their participation </a:t>
            </a:r>
            <a:r>
              <a:rPr lang="en-US" sz="2500" i="1" dirty="0"/>
              <a:t>in a specific </a:t>
            </a:r>
            <a:r>
              <a:rPr lang="en-US" sz="2500" i="1" dirty="0" smtClean="0"/>
              <a:t>activity:</a:t>
            </a:r>
            <a:endParaRPr lang="en-US" sz="2500" i="1" dirty="0" smtClean="0"/>
          </a:p>
          <a:p>
            <a:endParaRPr lang="en-US" sz="2500" b="1" dirty="0" smtClean="0"/>
          </a:p>
          <a:p>
            <a:pPr marL="342900" indent="-342900">
              <a:buFont typeface="Arial" pitchFamily="34" charset="0"/>
              <a:buChar char="•"/>
            </a:pPr>
            <a:r>
              <a:rPr lang="en-US" sz="2500" dirty="0" smtClean="0"/>
              <a:t>Email volunteers </a:t>
            </a:r>
            <a:r>
              <a:rPr lang="en-US" sz="2500" dirty="0"/>
              <a:t>with </a:t>
            </a:r>
            <a:r>
              <a:rPr lang="en-US" sz="2500" dirty="0" smtClean="0"/>
              <a:t>details</a:t>
            </a:r>
          </a:p>
          <a:p>
            <a:pPr marL="800100" lvl="1" indent="-342900">
              <a:buFont typeface="Arial" pitchFamily="34" charset="0"/>
              <a:buChar char="•"/>
            </a:pPr>
            <a:r>
              <a:rPr lang="en-US" sz="2500" dirty="0" smtClean="0"/>
              <a:t>Date</a:t>
            </a:r>
          </a:p>
          <a:p>
            <a:pPr marL="800100" lvl="1" indent="-342900">
              <a:buFont typeface="Arial" pitchFamily="34" charset="0"/>
              <a:buChar char="•"/>
            </a:pPr>
            <a:r>
              <a:rPr lang="en-US" sz="2500" dirty="0" smtClean="0"/>
              <a:t>Time</a:t>
            </a:r>
            <a:r>
              <a:rPr lang="en-US" sz="2500" dirty="0"/>
              <a:t>	</a:t>
            </a:r>
            <a:endParaRPr lang="en-US" sz="2500" dirty="0" smtClean="0"/>
          </a:p>
          <a:p>
            <a:pPr marL="800100" lvl="1" indent="-342900">
              <a:buFont typeface="Arial" pitchFamily="34" charset="0"/>
              <a:buChar char="•"/>
            </a:pPr>
            <a:r>
              <a:rPr lang="en-US" sz="2500" dirty="0" smtClean="0"/>
              <a:t>Location</a:t>
            </a:r>
            <a:r>
              <a:rPr lang="en-US" sz="2500" dirty="0"/>
              <a:t>	</a:t>
            </a:r>
            <a:endParaRPr lang="en-US" sz="2500" dirty="0" smtClean="0"/>
          </a:p>
          <a:p>
            <a:pPr marL="800100" lvl="1" indent="-342900">
              <a:buFont typeface="Arial" pitchFamily="34" charset="0"/>
              <a:buChar char="•"/>
            </a:pPr>
            <a:r>
              <a:rPr lang="en-US" sz="2500" dirty="0" smtClean="0"/>
              <a:t>Task (handing </a:t>
            </a:r>
            <a:r>
              <a:rPr lang="en-US" sz="2500" dirty="0"/>
              <a:t>out </a:t>
            </a:r>
            <a:r>
              <a:rPr lang="en-US" sz="2500" dirty="0" smtClean="0"/>
              <a:t>materials, giving </a:t>
            </a:r>
            <a:r>
              <a:rPr lang="en-US" sz="2500" dirty="0"/>
              <a:t>a presentation, etc.) </a:t>
            </a:r>
          </a:p>
          <a:p>
            <a:pPr marL="800100" lvl="1" indent="-342900">
              <a:buFont typeface="Arial" pitchFamily="34" charset="0"/>
              <a:buChar char="•"/>
            </a:pPr>
            <a:r>
              <a:rPr lang="en-US" sz="2500" dirty="0" smtClean="0"/>
              <a:t>Ask the </a:t>
            </a:r>
            <a:r>
              <a:rPr lang="en-US" sz="2500" dirty="0"/>
              <a:t>VPP liaison if they are willing to participate in the </a:t>
            </a:r>
            <a:r>
              <a:rPr lang="en-US" sz="2500" dirty="0" smtClean="0"/>
              <a:t>event</a:t>
            </a:r>
            <a:endParaRPr lang="en-US" sz="2500" dirty="0"/>
          </a:p>
        </p:txBody>
      </p:sp>
      <p:pic>
        <p:nvPicPr>
          <p:cNvPr id="13314" name="Picture 2" descr="C:\Users\svc\AppData\Local\Microsoft\Windows\Temporary Internet Files\Content.IE5\7E4EC8OC\MC900297541[1].wmf"/>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858000" y="3048000"/>
            <a:ext cx="1570025" cy="1818742"/>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420438440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xmlns=""/>
              </a:ext>
            </a:extLst>
          </a:blip>
          <a:stretch>
            <a:fillRect/>
          </a:stretch>
        </p:blipFill>
        <p:spPr>
          <a:xfrm>
            <a:off x="8539807" y="36266"/>
            <a:ext cx="581781" cy="649534"/>
          </a:xfrm>
          <a:prstGeom prst="rect">
            <a:avLst/>
          </a:prstGeom>
          <a:solidFill>
            <a:schemeClr val="accent3">
              <a:lumMod val="75000"/>
            </a:schemeClr>
          </a:solidFill>
        </p:spPr>
      </p:pic>
      <p:cxnSp>
        <p:nvCxnSpPr>
          <p:cNvPr id="7" name="Straight Connector 6"/>
          <p:cNvCxnSpPr/>
          <p:nvPr/>
        </p:nvCxnSpPr>
        <p:spPr>
          <a:xfrm flipH="1">
            <a:off x="0" y="762000"/>
            <a:ext cx="9144000" cy="0"/>
          </a:xfrm>
          <a:prstGeom prst="line">
            <a:avLst/>
          </a:prstGeom>
          <a:ln w="63500" cmpd="tri">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4800600" y="0"/>
            <a:ext cx="3739207" cy="769441"/>
          </a:xfrm>
          <a:prstGeom prst="rect">
            <a:avLst/>
          </a:prstGeom>
          <a:noFill/>
        </p:spPr>
        <p:txBody>
          <a:bodyPr wrap="square" rtlCol="0">
            <a:spAutoFit/>
          </a:bodyPr>
          <a:lstStyle/>
          <a:p>
            <a:r>
              <a:rPr lang="en-US" sz="1600" dirty="0" smtClean="0">
                <a:latin typeface="Arial" pitchFamily="34" charset="0"/>
              </a:rPr>
              <a:t>Association of Environmental &amp; </a:t>
            </a:r>
          </a:p>
          <a:p>
            <a:r>
              <a:rPr lang="en-US" sz="1600" dirty="0" smtClean="0">
                <a:latin typeface="Arial" pitchFamily="34" charset="0"/>
              </a:rPr>
              <a:t>Engineering Geologists</a:t>
            </a:r>
          </a:p>
          <a:p>
            <a:r>
              <a:rPr lang="en-US" sz="1200" dirty="0" smtClean="0">
                <a:solidFill>
                  <a:srgbClr val="663300"/>
                </a:solidFill>
                <a:latin typeface="Century" pitchFamily="18" charset="0"/>
              </a:rPr>
              <a:t>Connecting Professionals, Practice and the Public</a:t>
            </a:r>
            <a:endParaRPr lang="en-US" sz="1200" dirty="0">
              <a:solidFill>
                <a:srgbClr val="663300"/>
              </a:solidFill>
              <a:latin typeface="Century" pitchFamily="18" charset="0"/>
            </a:endParaRPr>
          </a:p>
        </p:txBody>
      </p:sp>
      <p:sp>
        <p:nvSpPr>
          <p:cNvPr id="9" name="Title 1"/>
          <p:cNvSpPr txBox="1">
            <a:spLocks/>
          </p:cNvSpPr>
          <p:nvPr/>
        </p:nvSpPr>
        <p:spPr>
          <a:xfrm>
            <a:off x="0" y="922042"/>
            <a:ext cx="9144000" cy="1440158"/>
          </a:xfrm>
          <a:prstGeom prst="rect">
            <a:avLst/>
          </a:prstGeom>
          <a:solidFill>
            <a:schemeClr val="accent3">
              <a:lumMod val="60000"/>
              <a:lumOff val="40000"/>
            </a:schemeClr>
          </a:solidFill>
          <a:effectLst>
            <a:innerShdw blurRad="114300">
              <a:prstClr val="black"/>
            </a:innerShdw>
          </a:effectLst>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lvl="0"/>
            <a:r>
              <a:rPr lang="en-US" sz="3600" dirty="0">
                <a:latin typeface="Century" pitchFamily="18" charset="0"/>
              </a:rPr>
              <a:t>Assign a VPP Volunteer to a Scheduled </a:t>
            </a:r>
            <a:r>
              <a:rPr lang="en-US" sz="3600" dirty="0" smtClean="0">
                <a:latin typeface="Century" pitchFamily="18" charset="0"/>
              </a:rPr>
              <a:t>Event, continued….</a:t>
            </a:r>
            <a:endParaRPr lang="en-US" sz="3600" dirty="0"/>
          </a:p>
        </p:txBody>
      </p:sp>
      <p:sp>
        <p:nvSpPr>
          <p:cNvPr id="3" name="Rectangle 2"/>
          <p:cNvSpPr/>
          <p:nvPr/>
        </p:nvSpPr>
        <p:spPr>
          <a:xfrm>
            <a:off x="270952" y="2667000"/>
            <a:ext cx="8602096" cy="3785652"/>
          </a:xfrm>
          <a:prstGeom prst="rect">
            <a:avLst/>
          </a:prstGeom>
          <a:ln w="57150">
            <a:noFill/>
          </a:ln>
        </p:spPr>
        <p:txBody>
          <a:bodyPr wrap="square">
            <a:spAutoFit/>
          </a:bodyPr>
          <a:lstStyle/>
          <a:p>
            <a:r>
              <a:rPr lang="en-US" sz="2400" i="1" u="sng" dirty="0" smtClean="0"/>
              <a:t>Once </a:t>
            </a:r>
            <a:r>
              <a:rPr lang="en-US" sz="2400" i="1" u="sng" dirty="0"/>
              <a:t>a volunteer has </a:t>
            </a:r>
            <a:r>
              <a:rPr lang="en-US" sz="2400" i="1" u="sng" dirty="0" smtClean="0"/>
              <a:t>agreed </a:t>
            </a:r>
            <a:r>
              <a:rPr lang="en-US" sz="2400" i="1" u="sng" dirty="0"/>
              <a:t>to participate in an </a:t>
            </a:r>
            <a:r>
              <a:rPr lang="en-US" sz="2400" i="1" u="sng" dirty="0" smtClean="0"/>
              <a:t>activity:</a:t>
            </a:r>
          </a:p>
          <a:p>
            <a:pPr marL="342900" indent="-342900">
              <a:buFont typeface="Arial" pitchFamily="34" charset="0"/>
              <a:buChar char="•"/>
            </a:pPr>
            <a:r>
              <a:rPr lang="en-US" sz="2400" dirty="0" smtClean="0"/>
              <a:t>C</a:t>
            </a:r>
            <a:r>
              <a:rPr lang="en-US" sz="2400" dirty="0" smtClean="0"/>
              <a:t>ontact </a:t>
            </a:r>
            <a:r>
              <a:rPr lang="en-US" sz="2400" dirty="0"/>
              <a:t>the </a:t>
            </a:r>
            <a:r>
              <a:rPr lang="en-US" sz="2400" dirty="0" smtClean="0"/>
              <a:t>organization</a:t>
            </a:r>
          </a:p>
          <a:p>
            <a:pPr marL="342900" indent="-342900">
              <a:buFont typeface="Arial" pitchFamily="34" charset="0"/>
              <a:buChar char="•"/>
            </a:pPr>
            <a:r>
              <a:rPr lang="en-US" sz="2400" dirty="0" smtClean="0"/>
              <a:t>G</a:t>
            </a:r>
            <a:r>
              <a:rPr lang="en-US" sz="2400" dirty="0" smtClean="0"/>
              <a:t>ive </a:t>
            </a:r>
            <a:r>
              <a:rPr lang="en-US" sz="2400" dirty="0"/>
              <a:t>them the volunteer’s name and contact </a:t>
            </a:r>
            <a:r>
              <a:rPr lang="en-US" sz="2400" dirty="0" smtClean="0"/>
              <a:t>information</a:t>
            </a:r>
          </a:p>
          <a:p>
            <a:pPr marL="342900" indent="-342900">
              <a:buFont typeface="Arial" pitchFamily="34" charset="0"/>
              <a:buChar char="•"/>
            </a:pPr>
            <a:r>
              <a:rPr lang="en-US" sz="2400" dirty="0" smtClean="0"/>
              <a:t>Volunteer </a:t>
            </a:r>
            <a:r>
              <a:rPr lang="en-US" sz="2400" dirty="0"/>
              <a:t>can then contact the organization </a:t>
            </a:r>
            <a:r>
              <a:rPr lang="en-US" sz="2400" dirty="0" smtClean="0"/>
              <a:t>directly, or</a:t>
            </a:r>
            <a:endParaRPr lang="en-US" sz="2400" dirty="0" smtClean="0"/>
          </a:p>
          <a:p>
            <a:pPr marL="342900" indent="-342900">
              <a:buFont typeface="Arial" pitchFamily="34" charset="0"/>
              <a:buChar char="•"/>
            </a:pPr>
            <a:r>
              <a:rPr lang="en-US" sz="2400" dirty="0" smtClean="0"/>
              <a:t>Organization </a:t>
            </a:r>
            <a:r>
              <a:rPr lang="en-US" sz="2400" dirty="0"/>
              <a:t>can contact the </a:t>
            </a:r>
            <a:r>
              <a:rPr lang="en-US" sz="2400" dirty="0" smtClean="0"/>
              <a:t>volunteer</a:t>
            </a:r>
            <a:endParaRPr lang="en-US" sz="2400" dirty="0"/>
          </a:p>
          <a:p>
            <a:r>
              <a:rPr lang="en-US" sz="2400" dirty="0"/>
              <a:t> </a:t>
            </a:r>
          </a:p>
          <a:p>
            <a:r>
              <a:rPr lang="en-US" sz="2400" i="1" u="sng" dirty="0"/>
              <a:t>Provide supporting materials to VPP </a:t>
            </a:r>
            <a:r>
              <a:rPr lang="en-US" sz="2400" i="1" u="sng" dirty="0" smtClean="0"/>
              <a:t>volunteers</a:t>
            </a:r>
          </a:p>
          <a:p>
            <a:pPr marL="342900" indent="-342900">
              <a:buFont typeface="Arial" pitchFamily="34" charset="0"/>
              <a:buChar char="•"/>
            </a:pPr>
            <a:r>
              <a:rPr lang="en-US" sz="2400" dirty="0" smtClean="0"/>
              <a:t>PowerPoint presentations</a:t>
            </a:r>
          </a:p>
          <a:p>
            <a:pPr marL="342900" indent="-342900">
              <a:buFont typeface="Arial" pitchFamily="34" charset="0"/>
              <a:buChar char="•"/>
            </a:pPr>
            <a:r>
              <a:rPr lang="en-US" sz="2400" dirty="0" smtClean="0"/>
              <a:t>Handouts</a:t>
            </a:r>
          </a:p>
          <a:p>
            <a:pPr marL="342900" indent="-342900">
              <a:buFont typeface="Arial" pitchFamily="34" charset="0"/>
              <a:buChar char="•"/>
            </a:pPr>
            <a:r>
              <a:rPr lang="en-US" sz="2400" dirty="0"/>
              <a:t>O</a:t>
            </a:r>
            <a:r>
              <a:rPr lang="en-US" sz="2400" dirty="0" smtClean="0"/>
              <a:t>ther materials</a:t>
            </a:r>
            <a:endParaRPr lang="en-US" sz="2400" dirty="0"/>
          </a:p>
        </p:txBody>
      </p:sp>
      <p:pic>
        <p:nvPicPr>
          <p:cNvPr id="12291" name="Picture 3" descr="C:\Users\svc\AppData\Local\Microsoft\Windows\Temporary Internet Files\Content.IE5\QNGOZH7V\MM900283190[1].gif"/>
          <p:cNvPicPr>
            <a:picLocks noChangeAspect="1" noChangeArrowheads="1" noCrop="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477001" y="4296592"/>
            <a:ext cx="2462148" cy="2409008"/>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92861647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xmlns=""/>
              </a:ext>
            </a:extLst>
          </a:blip>
          <a:stretch>
            <a:fillRect/>
          </a:stretch>
        </p:blipFill>
        <p:spPr>
          <a:xfrm>
            <a:off x="8539807" y="36266"/>
            <a:ext cx="581781" cy="649534"/>
          </a:xfrm>
          <a:prstGeom prst="rect">
            <a:avLst/>
          </a:prstGeom>
          <a:solidFill>
            <a:schemeClr val="accent3">
              <a:lumMod val="75000"/>
            </a:schemeClr>
          </a:solidFill>
        </p:spPr>
      </p:pic>
      <p:cxnSp>
        <p:nvCxnSpPr>
          <p:cNvPr id="7" name="Straight Connector 6"/>
          <p:cNvCxnSpPr/>
          <p:nvPr/>
        </p:nvCxnSpPr>
        <p:spPr>
          <a:xfrm flipH="1">
            <a:off x="0" y="762000"/>
            <a:ext cx="9144000" cy="0"/>
          </a:xfrm>
          <a:prstGeom prst="line">
            <a:avLst/>
          </a:prstGeom>
          <a:ln w="63500" cmpd="tri">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4800600" y="0"/>
            <a:ext cx="3739207" cy="769441"/>
          </a:xfrm>
          <a:prstGeom prst="rect">
            <a:avLst/>
          </a:prstGeom>
          <a:noFill/>
        </p:spPr>
        <p:txBody>
          <a:bodyPr wrap="square" rtlCol="0">
            <a:spAutoFit/>
          </a:bodyPr>
          <a:lstStyle/>
          <a:p>
            <a:r>
              <a:rPr lang="en-US" sz="1600" dirty="0" smtClean="0">
                <a:latin typeface="Arial" pitchFamily="34" charset="0"/>
              </a:rPr>
              <a:t>Association of Environmental &amp; </a:t>
            </a:r>
          </a:p>
          <a:p>
            <a:r>
              <a:rPr lang="en-US" sz="1600" dirty="0" smtClean="0">
                <a:latin typeface="Arial" pitchFamily="34" charset="0"/>
              </a:rPr>
              <a:t>Engineering Geologists</a:t>
            </a:r>
          </a:p>
          <a:p>
            <a:r>
              <a:rPr lang="en-US" sz="1200" dirty="0" smtClean="0">
                <a:solidFill>
                  <a:srgbClr val="663300"/>
                </a:solidFill>
                <a:latin typeface="Century" pitchFamily="18" charset="0"/>
              </a:rPr>
              <a:t>Connecting Professionals, Practice and the Public</a:t>
            </a:r>
            <a:endParaRPr lang="en-US" sz="1200" dirty="0">
              <a:solidFill>
                <a:srgbClr val="663300"/>
              </a:solidFill>
              <a:latin typeface="Century" pitchFamily="18" charset="0"/>
            </a:endParaRPr>
          </a:p>
        </p:txBody>
      </p:sp>
      <p:sp>
        <p:nvSpPr>
          <p:cNvPr id="9" name="Title 1"/>
          <p:cNvSpPr txBox="1">
            <a:spLocks/>
          </p:cNvSpPr>
          <p:nvPr/>
        </p:nvSpPr>
        <p:spPr>
          <a:xfrm>
            <a:off x="0" y="922042"/>
            <a:ext cx="9144000" cy="1440158"/>
          </a:xfrm>
          <a:prstGeom prst="rect">
            <a:avLst/>
          </a:prstGeom>
          <a:solidFill>
            <a:srgbClr val="FFCC66"/>
          </a:solidFill>
          <a:effectLst>
            <a:innerShdw blurRad="114300">
              <a:prstClr val="black"/>
            </a:innerShdw>
          </a:effectLst>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lvl="0"/>
            <a:r>
              <a:rPr lang="en-US" sz="4000" dirty="0" smtClean="0">
                <a:latin typeface="Century" pitchFamily="18" charset="0"/>
              </a:rPr>
              <a:t>Attend a scheduled Semi-annual VPP Liaison Conference Call</a:t>
            </a:r>
            <a:endParaRPr lang="en-US" sz="4000" dirty="0">
              <a:latin typeface="Century" pitchFamily="18" charset="0"/>
            </a:endParaRPr>
          </a:p>
        </p:txBody>
      </p:sp>
      <p:sp>
        <p:nvSpPr>
          <p:cNvPr id="3" name="Rectangle 2"/>
          <p:cNvSpPr/>
          <p:nvPr/>
        </p:nvSpPr>
        <p:spPr>
          <a:xfrm>
            <a:off x="270952" y="2514600"/>
            <a:ext cx="8602096" cy="3816429"/>
          </a:xfrm>
          <a:prstGeom prst="rect">
            <a:avLst/>
          </a:prstGeom>
          <a:ln w="57150">
            <a:noFill/>
          </a:ln>
        </p:spPr>
        <p:txBody>
          <a:bodyPr wrap="square">
            <a:spAutoFit/>
          </a:bodyPr>
          <a:lstStyle/>
          <a:p>
            <a:r>
              <a:rPr lang="en-US" sz="2200" b="1" dirty="0" smtClean="0"/>
              <a:t>Conference </a:t>
            </a:r>
            <a:r>
              <a:rPr lang="en-US" sz="2200" b="1" dirty="0" smtClean="0"/>
              <a:t>calls serve </a:t>
            </a:r>
            <a:r>
              <a:rPr lang="en-US" sz="2200" b="1" dirty="0" smtClean="0"/>
              <a:t>to:</a:t>
            </a:r>
            <a:r>
              <a:rPr lang="en-US" sz="2200" dirty="0" smtClean="0"/>
              <a:t> </a:t>
            </a:r>
          </a:p>
          <a:p>
            <a:pPr marL="457200" indent="-457200">
              <a:buFont typeface="+mj-lt"/>
              <a:buAutoNum type="arabicPeriod"/>
            </a:pPr>
            <a:r>
              <a:rPr lang="en-US" sz="2200" dirty="0" smtClean="0"/>
              <a:t>Update committees on status of VPP and recommend improvements/request new supporting materials, where appropriate</a:t>
            </a:r>
          </a:p>
          <a:p>
            <a:pPr marL="457200" indent="-457200">
              <a:buFont typeface="+mj-lt"/>
              <a:buAutoNum type="arabicPeriod"/>
            </a:pPr>
            <a:r>
              <a:rPr lang="en-US" sz="2200" dirty="0" smtClean="0"/>
              <a:t>Share successes, strategies, areas where improvement may be needed, get motivated/inspired, etc.</a:t>
            </a:r>
          </a:p>
          <a:p>
            <a:pPr marL="457200" indent="-457200">
              <a:buFont typeface="+mj-lt"/>
              <a:buAutoNum type="arabicPeriod"/>
            </a:pPr>
            <a:r>
              <a:rPr lang="en-US" sz="2200" dirty="0" smtClean="0"/>
              <a:t>Stay in regular contact with VPP volunteers</a:t>
            </a:r>
          </a:p>
          <a:p>
            <a:pPr marL="457200" indent="-457200">
              <a:buFont typeface="+mj-lt"/>
              <a:buAutoNum type="arabicPeriod"/>
            </a:pPr>
            <a:r>
              <a:rPr lang="en-US" sz="2200" dirty="0" smtClean="0"/>
              <a:t>Provide short article on VPP activities for Section </a:t>
            </a:r>
          </a:p>
          <a:p>
            <a:r>
              <a:rPr lang="en-US" sz="2200" dirty="0" smtClean="0"/>
              <a:t>        newsletter and AEG NEWS</a:t>
            </a:r>
          </a:p>
          <a:p>
            <a:endParaRPr lang="en-US" sz="2200" dirty="0" smtClean="0"/>
          </a:p>
          <a:p>
            <a:r>
              <a:rPr lang="en-US" sz="2200" i="1" dirty="0" smtClean="0"/>
              <a:t>VPP liaisons will get an email notifying them of the </a:t>
            </a:r>
          </a:p>
          <a:p>
            <a:r>
              <a:rPr lang="en-US" sz="2200" i="1" dirty="0" smtClean="0"/>
              <a:t>date/time set-up for the semi-annual conference call.</a:t>
            </a:r>
            <a:endParaRPr lang="en-US" sz="2200" i="1" dirty="0"/>
          </a:p>
        </p:txBody>
      </p:sp>
      <p:pic>
        <p:nvPicPr>
          <p:cNvPr id="15362" name="Picture 2" descr="C:\Users\svc\AppData\Local\Microsoft\Windows\Temporary Internet Files\Content.IE5\AGQF3DIQ\MC900044848[1].wmf"/>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934200" y="4433011"/>
            <a:ext cx="1505102" cy="2008022"/>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0837785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xmlns=""/>
              </a:ext>
            </a:extLst>
          </a:blip>
          <a:stretch>
            <a:fillRect/>
          </a:stretch>
        </p:blipFill>
        <p:spPr>
          <a:xfrm>
            <a:off x="8539807" y="36266"/>
            <a:ext cx="581781" cy="649534"/>
          </a:xfrm>
          <a:prstGeom prst="rect">
            <a:avLst/>
          </a:prstGeom>
          <a:solidFill>
            <a:schemeClr val="accent3">
              <a:lumMod val="75000"/>
            </a:schemeClr>
          </a:solidFill>
        </p:spPr>
      </p:pic>
      <p:cxnSp>
        <p:nvCxnSpPr>
          <p:cNvPr id="7" name="Straight Connector 6"/>
          <p:cNvCxnSpPr/>
          <p:nvPr/>
        </p:nvCxnSpPr>
        <p:spPr>
          <a:xfrm flipH="1">
            <a:off x="0" y="762000"/>
            <a:ext cx="9144000" cy="0"/>
          </a:xfrm>
          <a:prstGeom prst="line">
            <a:avLst/>
          </a:prstGeom>
          <a:ln w="63500" cmpd="tri">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4800600" y="0"/>
            <a:ext cx="3739207" cy="769441"/>
          </a:xfrm>
          <a:prstGeom prst="rect">
            <a:avLst/>
          </a:prstGeom>
          <a:noFill/>
        </p:spPr>
        <p:txBody>
          <a:bodyPr wrap="square" rtlCol="0">
            <a:spAutoFit/>
          </a:bodyPr>
          <a:lstStyle/>
          <a:p>
            <a:r>
              <a:rPr lang="en-US" sz="1600" dirty="0" smtClean="0">
                <a:latin typeface="Arial" pitchFamily="34" charset="0"/>
              </a:rPr>
              <a:t>Association of Environmental &amp; </a:t>
            </a:r>
          </a:p>
          <a:p>
            <a:r>
              <a:rPr lang="en-US" sz="1600" dirty="0" smtClean="0">
                <a:latin typeface="Arial" pitchFamily="34" charset="0"/>
              </a:rPr>
              <a:t>Engineering Geologists</a:t>
            </a:r>
          </a:p>
          <a:p>
            <a:r>
              <a:rPr lang="en-US" sz="1200" dirty="0" smtClean="0">
                <a:solidFill>
                  <a:srgbClr val="663300"/>
                </a:solidFill>
                <a:latin typeface="Century" pitchFamily="18" charset="0"/>
              </a:rPr>
              <a:t>Connecting Professionals, Practice and the Public</a:t>
            </a:r>
            <a:endParaRPr lang="en-US" sz="1200" dirty="0">
              <a:solidFill>
                <a:srgbClr val="663300"/>
              </a:solidFill>
              <a:latin typeface="Century" pitchFamily="18" charset="0"/>
            </a:endParaRPr>
          </a:p>
        </p:txBody>
      </p:sp>
      <p:sp>
        <p:nvSpPr>
          <p:cNvPr id="9" name="Title 1"/>
          <p:cNvSpPr txBox="1">
            <a:spLocks/>
          </p:cNvSpPr>
          <p:nvPr/>
        </p:nvSpPr>
        <p:spPr>
          <a:xfrm>
            <a:off x="0" y="922042"/>
            <a:ext cx="9144000" cy="1440158"/>
          </a:xfrm>
          <a:prstGeom prst="rect">
            <a:avLst/>
          </a:prstGeom>
          <a:solidFill>
            <a:srgbClr val="00CC99"/>
          </a:solidFill>
          <a:effectLst>
            <a:innerShdw blurRad="114300">
              <a:prstClr val="black"/>
            </a:innerShdw>
          </a:effectLst>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lvl="0"/>
            <a:r>
              <a:rPr lang="en-US" sz="4000" dirty="0">
                <a:latin typeface="Century" pitchFamily="18" charset="0"/>
              </a:rPr>
              <a:t>Keep of record of all VPP activities within your section</a:t>
            </a:r>
          </a:p>
        </p:txBody>
      </p:sp>
      <p:sp>
        <p:nvSpPr>
          <p:cNvPr id="3" name="Rectangle 2"/>
          <p:cNvSpPr/>
          <p:nvPr/>
        </p:nvSpPr>
        <p:spPr>
          <a:xfrm>
            <a:off x="228600" y="2514600"/>
            <a:ext cx="8602096" cy="3108543"/>
          </a:xfrm>
          <a:prstGeom prst="rect">
            <a:avLst/>
          </a:prstGeom>
          <a:ln w="57150">
            <a:noFill/>
          </a:ln>
        </p:spPr>
        <p:txBody>
          <a:bodyPr wrap="square">
            <a:spAutoFit/>
          </a:bodyPr>
          <a:lstStyle/>
          <a:p>
            <a:pPr marL="342900" indent="-342900">
              <a:buFont typeface="Arial" pitchFamily="34" charset="0"/>
              <a:buChar char="•"/>
            </a:pPr>
            <a:r>
              <a:rPr lang="en-US" sz="2800" dirty="0" smtClean="0"/>
              <a:t>K</a:t>
            </a:r>
            <a:r>
              <a:rPr lang="en-US" sz="2800" dirty="0" smtClean="0"/>
              <a:t>eep </a:t>
            </a:r>
            <a:r>
              <a:rPr lang="en-US" sz="2800" dirty="0"/>
              <a:t>an ongoing record of all VPP </a:t>
            </a:r>
            <a:r>
              <a:rPr lang="en-US" sz="2800" dirty="0" smtClean="0"/>
              <a:t>activities</a:t>
            </a:r>
          </a:p>
          <a:p>
            <a:pPr marL="342900" indent="-342900">
              <a:buFont typeface="Arial" pitchFamily="34" charset="0"/>
              <a:buChar char="•"/>
            </a:pPr>
            <a:r>
              <a:rPr lang="en-US" sz="2800" dirty="0" smtClean="0"/>
              <a:t>L</a:t>
            </a:r>
            <a:r>
              <a:rPr lang="en-US" sz="2800" dirty="0" smtClean="0"/>
              <a:t>ists </a:t>
            </a:r>
            <a:r>
              <a:rPr lang="en-US" sz="2800" dirty="0"/>
              <a:t>of </a:t>
            </a:r>
            <a:r>
              <a:rPr lang="en-US" sz="2800" dirty="0" smtClean="0"/>
              <a:t>organizations given talks</a:t>
            </a:r>
          </a:p>
          <a:p>
            <a:pPr marL="342900" indent="-342900">
              <a:buFont typeface="Arial" pitchFamily="34" charset="0"/>
              <a:buChar char="•"/>
            </a:pPr>
            <a:r>
              <a:rPr lang="en-US" sz="2800" dirty="0" smtClean="0"/>
              <a:t>S</a:t>
            </a:r>
            <a:r>
              <a:rPr lang="en-US" sz="2800" dirty="0" smtClean="0"/>
              <a:t>pecific </a:t>
            </a:r>
            <a:r>
              <a:rPr lang="en-US" sz="2800" dirty="0" smtClean="0"/>
              <a:t>individuals - </a:t>
            </a:r>
            <a:r>
              <a:rPr lang="en-US" sz="2800" dirty="0"/>
              <a:t>good </a:t>
            </a:r>
            <a:r>
              <a:rPr lang="en-US" sz="2800" dirty="0" smtClean="0"/>
              <a:t>contacts</a:t>
            </a:r>
          </a:p>
          <a:p>
            <a:pPr marL="342900" indent="-342900">
              <a:buFont typeface="Arial" pitchFamily="34" charset="0"/>
              <a:buChar char="•"/>
            </a:pPr>
            <a:r>
              <a:rPr lang="en-US" sz="2800" dirty="0" smtClean="0"/>
              <a:t>L</a:t>
            </a:r>
            <a:r>
              <a:rPr lang="en-US" sz="2800" dirty="0" smtClean="0"/>
              <a:t>etters </a:t>
            </a:r>
            <a:r>
              <a:rPr lang="en-US" sz="2800" dirty="0"/>
              <a:t>or requests sent to </a:t>
            </a:r>
            <a:r>
              <a:rPr lang="en-US" sz="2800" dirty="0" smtClean="0"/>
              <a:t>organizations</a:t>
            </a:r>
          </a:p>
          <a:p>
            <a:pPr marL="342900" indent="-342900">
              <a:buFont typeface="Arial" pitchFamily="34" charset="0"/>
              <a:buChar char="•"/>
            </a:pPr>
            <a:r>
              <a:rPr lang="en-US" sz="2800" dirty="0" smtClean="0"/>
              <a:t>A</a:t>
            </a:r>
            <a:r>
              <a:rPr lang="en-US" sz="2800" dirty="0" smtClean="0"/>
              <a:t>ny </a:t>
            </a:r>
            <a:r>
              <a:rPr lang="en-US" sz="2800" dirty="0"/>
              <a:t>responses from </a:t>
            </a:r>
            <a:r>
              <a:rPr lang="en-US" sz="2800" dirty="0" smtClean="0"/>
              <a:t>organizations</a:t>
            </a:r>
          </a:p>
          <a:p>
            <a:pPr marL="342900" indent="-342900">
              <a:buFont typeface="Arial" pitchFamily="34" charset="0"/>
              <a:buChar char="•"/>
            </a:pPr>
            <a:r>
              <a:rPr lang="en-US" sz="2800" dirty="0" smtClean="0"/>
              <a:t>E</a:t>
            </a:r>
            <a:r>
              <a:rPr lang="en-US" sz="2800" dirty="0" smtClean="0"/>
              <a:t>xamples </a:t>
            </a:r>
            <a:r>
              <a:rPr lang="en-US" sz="2800" dirty="0"/>
              <a:t>of what worked </a:t>
            </a:r>
            <a:r>
              <a:rPr lang="en-US" sz="2800" dirty="0" smtClean="0"/>
              <a:t>well</a:t>
            </a:r>
          </a:p>
          <a:p>
            <a:pPr marL="342900" indent="-342900">
              <a:buFont typeface="Arial" pitchFamily="34" charset="0"/>
              <a:buChar char="•"/>
            </a:pPr>
            <a:r>
              <a:rPr lang="en-US" sz="2800" dirty="0" smtClean="0"/>
              <a:t>E</a:t>
            </a:r>
            <a:r>
              <a:rPr lang="en-US" sz="2800" dirty="0" smtClean="0"/>
              <a:t>xample </a:t>
            </a:r>
            <a:r>
              <a:rPr lang="en-US" sz="2800" dirty="0"/>
              <a:t>topics that were well </a:t>
            </a:r>
            <a:r>
              <a:rPr lang="en-US" sz="2800" dirty="0" smtClean="0"/>
              <a:t>received </a:t>
            </a:r>
            <a:endParaRPr lang="en-US" sz="2800" dirty="0"/>
          </a:p>
        </p:txBody>
      </p:sp>
      <p:pic>
        <p:nvPicPr>
          <p:cNvPr id="11266" name="Picture 2" descr="C:\Users\svc\AppData\Local\Microsoft\Windows\Temporary Internet Files\Content.IE5\4ADFRD0F\MC900140717[1].wmf"/>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5735000" y="3657600"/>
            <a:ext cx="3379622" cy="3041294"/>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8047863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xmlns=""/>
              </a:ext>
            </a:extLst>
          </a:blip>
          <a:stretch>
            <a:fillRect/>
          </a:stretch>
        </p:blipFill>
        <p:spPr>
          <a:xfrm>
            <a:off x="8539807" y="36266"/>
            <a:ext cx="581781" cy="649534"/>
          </a:xfrm>
          <a:prstGeom prst="rect">
            <a:avLst/>
          </a:prstGeom>
          <a:solidFill>
            <a:schemeClr val="accent3">
              <a:lumMod val="75000"/>
            </a:schemeClr>
          </a:solidFill>
        </p:spPr>
      </p:pic>
      <p:cxnSp>
        <p:nvCxnSpPr>
          <p:cNvPr id="7" name="Straight Connector 6"/>
          <p:cNvCxnSpPr/>
          <p:nvPr/>
        </p:nvCxnSpPr>
        <p:spPr>
          <a:xfrm flipH="1">
            <a:off x="0" y="762000"/>
            <a:ext cx="9144000" cy="0"/>
          </a:xfrm>
          <a:prstGeom prst="line">
            <a:avLst/>
          </a:prstGeom>
          <a:ln w="63500" cmpd="tri">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4800600" y="0"/>
            <a:ext cx="3739207" cy="769441"/>
          </a:xfrm>
          <a:prstGeom prst="rect">
            <a:avLst/>
          </a:prstGeom>
          <a:noFill/>
        </p:spPr>
        <p:txBody>
          <a:bodyPr wrap="square" rtlCol="0">
            <a:spAutoFit/>
          </a:bodyPr>
          <a:lstStyle/>
          <a:p>
            <a:r>
              <a:rPr lang="en-US" sz="1600" dirty="0" smtClean="0">
                <a:latin typeface="Arial" pitchFamily="34" charset="0"/>
              </a:rPr>
              <a:t>Association of Environmental &amp; </a:t>
            </a:r>
          </a:p>
          <a:p>
            <a:r>
              <a:rPr lang="en-US" sz="1600" dirty="0" smtClean="0">
                <a:latin typeface="Arial" pitchFamily="34" charset="0"/>
              </a:rPr>
              <a:t>Engineering Geologists</a:t>
            </a:r>
          </a:p>
          <a:p>
            <a:r>
              <a:rPr lang="en-US" sz="1200" dirty="0" smtClean="0">
                <a:solidFill>
                  <a:srgbClr val="663300"/>
                </a:solidFill>
                <a:latin typeface="Century" pitchFamily="18" charset="0"/>
              </a:rPr>
              <a:t>Connecting Professionals, Practice and the Public</a:t>
            </a:r>
            <a:endParaRPr lang="en-US" sz="1200" dirty="0">
              <a:solidFill>
                <a:srgbClr val="663300"/>
              </a:solidFill>
              <a:latin typeface="Century" pitchFamily="18" charset="0"/>
            </a:endParaRPr>
          </a:p>
        </p:txBody>
      </p:sp>
      <p:sp>
        <p:nvSpPr>
          <p:cNvPr id="9" name="Title 1"/>
          <p:cNvSpPr txBox="1">
            <a:spLocks/>
          </p:cNvSpPr>
          <p:nvPr/>
        </p:nvSpPr>
        <p:spPr>
          <a:xfrm>
            <a:off x="0" y="922042"/>
            <a:ext cx="9144000" cy="1440158"/>
          </a:xfrm>
          <a:prstGeom prst="rect">
            <a:avLst/>
          </a:prstGeom>
          <a:solidFill>
            <a:schemeClr val="accent2"/>
          </a:solidFill>
          <a:effectLst>
            <a:innerShdw blurRad="114300">
              <a:prstClr val="black"/>
            </a:innerShdw>
          </a:effectLst>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4000" b="1" dirty="0">
                <a:latin typeface="Century" pitchFamily="18" charset="0"/>
              </a:rPr>
              <a:t>Responsibilities of VPP Volunteers</a:t>
            </a:r>
          </a:p>
        </p:txBody>
      </p:sp>
      <p:sp>
        <p:nvSpPr>
          <p:cNvPr id="3" name="Rectangle 2"/>
          <p:cNvSpPr/>
          <p:nvPr/>
        </p:nvSpPr>
        <p:spPr>
          <a:xfrm>
            <a:off x="2362200" y="3276600"/>
            <a:ext cx="8602096" cy="2492990"/>
          </a:xfrm>
          <a:prstGeom prst="rect">
            <a:avLst/>
          </a:prstGeom>
          <a:ln w="57150">
            <a:noFill/>
          </a:ln>
        </p:spPr>
        <p:txBody>
          <a:bodyPr wrap="square">
            <a:spAutoFit/>
          </a:bodyPr>
          <a:lstStyle/>
          <a:p>
            <a:pPr lvl="0"/>
            <a:r>
              <a:rPr lang="en-US" sz="2000" dirty="0" smtClean="0"/>
              <a:t>The </a:t>
            </a:r>
            <a:r>
              <a:rPr lang="en-US" sz="2000" dirty="0"/>
              <a:t>Section VPP Liaison is the point of contact for VPP </a:t>
            </a:r>
            <a:r>
              <a:rPr lang="en-US" sz="2000" dirty="0" smtClean="0"/>
              <a:t>tasks:</a:t>
            </a:r>
            <a:endParaRPr lang="en-US" sz="2000" dirty="0" smtClean="0"/>
          </a:p>
          <a:p>
            <a:pPr marL="285750" lvl="0" indent="-285750">
              <a:buFont typeface="Arial" pitchFamily="34" charset="0"/>
              <a:buChar char="•"/>
            </a:pPr>
            <a:r>
              <a:rPr lang="en-US" sz="2000" dirty="0" smtClean="0"/>
              <a:t>S</a:t>
            </a:r>
            <a:r>
              <a:rPr lang="en-US" sz="2000" dirty="0" smtClean="0"/>
              <a:t>cheduling </a:t>
            </a:r>
            <a:r>
              <a:rPr lang="en-US" sz="2000" dirty="0" smtClean="0"/>
              <a:t>presentations</a:t>
            </a:r>
          </a:p>
          <a:p>
            <a:pPr marL="285750" lvl="0" indent="-285750">
              <a:buFont typeface="Arial" pitchFamily="34" charset="0"/>
              <a:buChar char="•"/>
            </a:pPr>
            <a:r>
              <a:rPr lang="en-US" sz="2000" dirty="0" smtClean="0"/>
              <a:t>R</a:t>
            </a:r>
            <a:r>
              <a:rPr lang="en-US" sz="2000" dirty="0" smtClean="0"/>
              <a:t>equesting </a:t>
            </a:r>
            <a:r>
              <a:rPr lang="en-US" sz="2000" dirty="0"/>
              <a:t>supporting </a:t>
            </a:r>
            <a:r>
              <a:rPr lang="en-US" sz="2000" dirty="0" smtClean="0"/>
              <a:t>materials</a:t>
            </a:r>
            <a:endParaRPr lang="en-US" sz="2000" dirty="0"/>
          </a:p>
          <a:p>
            <a:r>
              <a:rPr lang="en-US" sz="2000" dirty="0"/>
              <a:t> </a:t>
            </a:r>
          </a:p>
          <a:p>
            <a:pPr lvl="0"/>
            <a:r>
              <a:rPr lang="en-US" sz="2000" dirty="0" smtClean="0"/>
              <a:t>When Appropriate the </a:t>
            </a:r>
            <a:r>
              <a:rPr lang="en-US" sz="2000" dirty="0"/>
              <a:t>VPP volunteer </a:t>
            </a:r>
            <a:r>
              <a:rPr lang="en-US" sz="2000" dirty="0" smtClean="0"/>
              <a:t>may:</a:t>
            </a:r>
          </a:p>
          <a:p>
            <a:pPr marL="285750" lvl="0" indent="-285750">
              <a:buFont typeface="Arial" pitchFamily="34" charset="0"/>
              <a:buChar char="•"/>
            </a:pPr>
            <a:r>
              <a:rPr lang="en-US" sz="2000" dirty="0" smtClean="0"/>
              <a:t>S</a:t>
            </a:r>
            <a:r>
              <a:rPr lang="en-US" sz="2000" dirty="0" smtClean="0"/>
              <a:t>chedule the event</a:t>
            </a:r>
            <a:endParaRPr lang="en-US" sz="2000" dirty="0" smtClean="0"/>
          </a:p>
          <a:p>
            <a:pPr marL="285750" lvl="0" indent="-285750">
              <a:buFont typeface="Arial" pitchFamily="34" charset="0"/>
              <a:buChar char="•"/>
            </a:pPr>
            <a:r>
              <a:rPr lang="en-US" sz="2000" dirty="0" smtClean="0"/>
              <a:t>P</a:t>
            </a:r>
            <a:r>
              <a:rPr lang="en-US" sz="2000" dirty="0" smtClean="0"/>
              <a:t>rovide </a:t>
            </a:r>
            <a:r>
              <a:rPr lang="en-US" sz="2000" dirty="0" smtClean="0"/>
              <a:t>materials </a:t>
            </a:r>
          </a:p>
          <a:p>
            <a:pPr lvl="0"/>
            <a:endParaRPr lang="en-US" sz="1600" dirty="0"/>
          </a:p>
        </p:txBody>
      </p:sp>
      <p:pic>
        <p:nvPicPr>
          <p:cNvPr id="13314" name="Picture 2" descr="C:\Users\svc\AppData\Local\Microsoft\Windows\Temporary Internet Files\Content.IE5\107FEWAN\MC900252493[1].wmf"/>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533400" y="3048000"/>
            <a:ext cx="1419851" cy="2469253"/>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82951971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xmlns=""/>
              </a:ext>
            </a:extLst>
          </a:blip>
          <a:stretch>
            <a:fillRect/>
          </a:stretch>
        </p:blipFill>
        <p:spPr>
          <a:xfrm>
            <a:off x="8539807" y="36266"/>
            <a:ext cx="581781" cy="649534"/>
          </a:xfrm>
          <a:prstGeom prst="rect">
            <a:avLst/>
          </a:prstGeom>
          <a:solidFill>
            <a:schemeClr val="accent3">
              <a:lumMod val="75000"/>
            </a:schemeClr>
          </a:solidFill>
        </p:spPr>
      </p:pic>
      <p:cxnSp>
        <p:nvCxnSpPr>
          <p:cNvPr id="7" name="Straight Connector 6"/>
          <p:cNvCxnSpPr/>
          <p:nvPr/>
        </p:nvCxnSpPr>
        <p:spPr>
          <a:xfrm flipH="1">
            <a:off x="0" y="762000"/>
            <a:ext cx="9144000" cy="0"/>
          </a:xfrm>
          <a:prstGeom prst="line">
            <a:avLst/>
          </a:prstGeom>
          <a:ln w="63500" cmpd="tri">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4800600" y="0"/>
            <a:ext cx="3739207" cy="769441"/>
          </a:xfrm>
          <a:prstGeom prst="rect">
            <a:avLst/>
          </a:prstGeom>
          <a:noFill/>
        </p:spPr>
        <p:txBody>
          <a:bodyPr wrap="square" rtlCol="0">
            <a:spAutoFit/>
          </a:bodyPr>
          <a:lstStyle/>
          <a:p>
            <a:r>
              <a:rPr lang="en-US" sz="1600" dirty="0" smtClean="0">
                <a:latin typeface="Arial" pitchFamily="34" charset="0"/>
              </a:rPr>
              <a:t>Association of Environmental &amp; </a:t>
            </a:r>
          </a:p>
          <a:p>
            <a:r>
              <a:rPr lang="en-US" sz="1600" dirty="0" smtClean="0">
                <a:latin typeface="Arial" pitchFamily="34" charset="0"/>
              </a:rPr>
              <a:t>Engineering Geologists</a:t>
            </a:r>
          </a:p>
          <a:p>
            <a:r>
              <a:rPr lang="en-US" sz="1200" dirty="0" smtClean="0">
                <a:solidFill>
                  <a:srgbClr val="663300"/>
                </a:solidFill>
                <a:latin typeface="Century" pitchFamily="18" charset="0"/>
              </a:rPr>
              <a:t>Connecting Professionals, Practice and the Public</a:t>
            </a:r>
            <a:endParaRPr lang="en-US" sz="1200" dirty="0">
              <a:solidFill>
                <a:srgbClr val="663300"/>
              </a:solidFill>
              <a:latin typeface="Century" pitchFamily="18" charset="0"/>
            </a:endParaRPr>
          </a:p>
        </p:txBody>
      </p:sp>
      <p:sp>
        <p:nvSpPr>
          <p:cNvPr id="9" name="Title 1"/>
          <p:cNvSpPr txBox="1">
            <a:spLocks/>
          </p:cNvSpPr>
          <p:nvPr/>
        </p:nvSpPr>
        <p:spPr>
          <a:xfrm>
            <a:off x="0" y="922042"/>
            <a:ext cx="9144000" cy="1440158"/>
          </a:xfrm>
          <a:prstGeom prst="rect">
            <a:avLst/>
          </a:prstGeom>
          <a:solidFill>
            <a:schemeClr val="accent2"/>
          </a:solidFill>
          <a:effectLst>
            <a:innerShdw blurRad="114300">
              <a:prstClr val="black"/>
            </a:innerShdw>
          </a:effectLst>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600" b="1" dirty="0">
                <a:latin typeface="Century" pitchFamily="18" charset="0"/>
              </a:rPr>
              <a:t>Responsibilities of VPP </a:t>
            </a:r>
            <a:r>
              <a:rPr lang="en-US" sz="3600" b="1" dirty="0" smtClean="0">
                <a:latin typeface="Century" pitchFamily="18" charset="0"/>
              </a:rPr>
              <a:t>Volunteers, continued…..</a:t>
            </a:r>
            <a:endParaRPr lang="en-US" sz="3600" b="1" dirty="0">
              <a:latin typeface="Century" pitchFamily="18" charset="0"/>
            </a:endParaRPr>
          </a:p>
        </p:txBody>
      </p:sp>
      <p:sp>
        <p:nvSpPr>
          <p:cNvPr id="3" name="Rectangle 2"/>
          <p:cNvSpPr/>
          <p:nvPr/>
        </p:nvSpPr>
        <p:spPr>
          <a:xfrm>
            <a:off x="1905000" y="3048000"/>
            <a:ext cx="6815648" cy="3108543"/>
          </a:xfrm>
          <a:prstGeom prst="rect">
            <a:avLst/>
          </a:prstGeom>
          <a:ln w="57150">
            <a:noFill/>
          </a:ln>
        </p:spPr>
        <p:txBody>
          <a:bodyPr wrap="square">
            <a:spAutoFit/>
          </a:bodyPr>
          <a:lstStyle/>
          <a:p>
            <a:pPr lvl="0"/>
            <a:endParaRPr lang="en-US" sz="1600" dirty="0"/>
          </a:p>
          <a:p>
            <a:pPr lvl="0"/>
            <a:r>
              <a:rPr lang="en-US" sz="2000" b="1" u="sng" dirty="0" smtClean="0"/>
              <a:t>For example</a:t>
            </a:r>
            <a:r>
              <a:rPr lang="en-US" sz="2000" b="1" u="sng" dirty="0" smtClean="0"/>
              <a:t>:</a:t>
            </a:r>
          </a:p>
          <a:p>
            <a:pPr lvl="0"/>
            <a:endParaRPr lang="en-US" sz="2000" b="1" u="sng" dirty="0" smtClean="0"/>
          </a:p>
          <a:p>
            <a:pPr lvl="0"/>
            <a:r>
              <a:rPr lang="en-US" sz="2000" dirty="0" smtClean="0"/>
              <a:t>The </a:t>
            </a:r>
            <a:r>
              <a:rPr lang="en-US" sz="2000" dirty="0"/>
              <a:t>VPP volunteer is a member of the Lion’s Club and volunteered to give a presentation on the profession to </a:t>
            </a:r>
            <a:r>
              <a:rPr lang="en-US" sz="2000" dirty="0" smtClean="0"/>
              <a:t>them.  The </a:t>
            </a:r>
            <a:r>
              <a:rPr lang="en-US" sz="2000" dirty="0"/>
              <a:t>VPP volunteer may schedule their own activity, and </a:t>
            </a:r>
            <a:r>
              <a:rPr lang="en-US" sz="2000" dirty="0" smtClean="0"/>
              <a:t>should</a:t>
            </a:r>
            <a:r>
              <a:rPr lang="en-US" sz="2000" dirty="0" smtClean="0"/>
              <a:t> </a:t>
            </a:r>
            <a:r>
              <a:rPr lang="en-US" sz="2000" dirty="0"/>
              <a:t>notify the </a:t>
            </a:r>
            <a:r>
              <a:rPr lang="en-US" sz="2000" dirty="0" smtClean="0"/>
              <a:t>VPP.  </a:t>
            </a:r>
            <a:r>
              <a:rPr lang="en-US" sz="2000" dirty="0"/>
              <a:t>The VPP Liaison may facilitate this request by providing PowerPoint materials or handouts. </a:t>
            </a:r>
            <a:r>
              <a:rPr lang="en-US" sz="2000" dirty="0" smtClean="0"/>
              <a:t>In addition, this presentation should be </a:t>
            </a:r>
            <a:r>
              <a:rPr lang="en-US" sz="2000" dirty="0"/>
              <a:t>included in the Outstanding Section Award application submitted to HQ</a:t>
            </a:r>
            <a:r>
              <a:rPr lang="en-US" sz="2000" dirty="0" smtClean="0"/>
              <a:t>.</a:t>
            </a:r>
            <a:endParaRPr lang="en-US" sz="2000" dirty="0"/>
          </a:p>
        </p:txBody>
      </p:sp>
      <p:pic>
        <p:nvPicPr>
          <p:cNvPr id="13314" name="Picture 2" descr="C:\Users\svc\AppData\Local\Microsoft\Windows\Temporary Internet Files\Content.IE5\107FEWAN\MC900252493[1].wmf"/>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381000" y="3124200"/>
            <a:ext cx="1419851" cy="2469253"/>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8295197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3429001"/>
            <a:ext cx="9144000" cy="2743199"/>
          </a:xfrm>
          <a:solidFill>
            <a:schemeClr val="accent3">
              <a:lumMod val="60000"/>
              <a:lumOff val="40000"/>
            </a:schemeClr>
          </a:solidFill>
          <a:ln>
            <a:solidFill>
              <a:schemeClr val="tx1">
                <a:lumMod val="50000"/>
                <a:lumOff val="50000"/>
              </a:schemeClr>
            </a:solidFill>
          </a:ln>
          <a:effectLst>
            <a:innerShdw blurRad="114300">
              <a:prstClr val="black"/>
            </a:innerShdw>
          </a:effectLst>
        </p:spPr>
        <p:txBody>
          <a:bodyPr>
            <a:noAutofit/>
          </a:bodyPr>
          <a:lstStyle/>
          <a:p>
            <a:r>
              <a:rPr lang="en-US" sz="4000" dirty="0">
                <a:latin typeface="Century" pitchFamily="18" charset="0"/>
              </a:rPr>
              <a:t>“Volunteers do not necessarily have the time; they just have the heart.”</a:t>
            </a:r>
            <a:br>
              <a:rPr lang="en-US" sz="4000" dirty="0">
                <a:latin typeface="Century" pitchFamily="18" charset="0"/>
              </a:rPr>
            </a:br>
            <a:r>
              <a:rPr lang="en-US" sz="4000" dirty="0">
                <a:latin typeface="Century" pitchFamily="18" charset="0"/>
              </a:rPr>
              <a:t>					</a:t>
            </a:r>
            <a:r>
              <a:rPr lang="en-US" sz="4000" i="1" dirty="0">
                <a:latin typeface="Century" pitchFamily="18" charset="0"/>
              </a:rPr>
              <a:t>-Elizabeth Andrew</a:t>
            </a:r>
          </a:p>
        </p:txBody>
      </p:sp>
      <p:pic>
        <p:nvPicPr>
          <p:cNvPr id="4" name="Picture 3"/>
          <p:cNvPicPr>
            <a:picLocks noChangeAspect="1"/>
          </p:cNvPicPr>
          <p:nvPr/>
        </p:nvPicPr>
        <p:blipFill>
          <a:blip r:embed="rId2" cstate="print">
            <a:extLst>
              <a:ext uri="{28A0092B-C50C-407E-A947-70E740481C1C}">
                <a14:useLocalDpi xmlns:a14="http://schemas.microsoft.com/office/drawing/2010/main" xmlns=""/>
              </a:ext>
            </a:extLst>
          </a:blip>
          <a:stretch>
            <a:fillRect/>
          </a:stretch>
        </p:blipFill>
        <p:spPr>
          <a:xfrm>
            <a:off x="8317006" y="112466"/>
            <a:ext cx="685800" cy="765667"/>
          </a:xfrm>
          <a:prstGeom prst="rect">
            <a:avLst/>
          </a:prstGeom>
          <a:solidFill>
            <a:schemeClr val="accent3">
              <a:lumMod val="75000"/>
            </a:schemeClr>
          </a:solidFill>
        </p:spPr>
      </p:pic>
      <p:cxnSp>
        <p:nvCxnSpPr>
          <p:cNvPr id="7" name="Straight Connector 6"/>
          <p:cNvCxnSpPr/>
          <p:nvPr/>
        </p:nvCxnSpPr>
        <p:spPr>
          <a:xfrm flipH="1">
            <a:off x="0" y="990600"/>
            <a:ext cx="9144000" cy="0"/>
          </a:xfrm>
          <a:prstGeom prst="line">
            <a:avLst/>
          </a:prstGeom>
          <a:ln w="63500" cmpd="tri">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3962400" y="26894"/>
            <a:ext cx="4267200" cy="861774"/>
          </a:xfrm>
          <a:prstGeom prst="rect">
            <a:avLst/>
          </a:prstGeom>
          <a:noFill/>
        </p:spPr>
        <p:txBody>
          <a:bodyPr wrap="square" rtlCol="0">
            <a:spAutoFit/>
          </a:bodyPr>
          <a:lstStyle/>
          <a:p>
            <a:r>
              <a:rPr lang="en-US" dirty="0" smtClean="0">
                <a:latin typeface="Arial" pitchFamily="34" charset="0"/>
              </a:rPr>
              <a:t>Association of Environmental &amp; </a:t>
            </a:r>
          </a:p>
          <a:p>
            <a:r>
              <a:rPr lang="en-US" dirty="0" smtClean="0">
                <a:latin typeface="Arial" pitchFamily="34" charset="0"/>
              </a:rPr>
              <a:t>Engineering Geologists</a:t>
            </a:r>
          </a:p>
          <a:p>
            <a:r>
              <a:rPr lang="en-US" sz="1400" dirty="0" smtClean="0">
                <a:solidFill>
                  <a:srgbClr val="663300"/>
                </a:solidFill>
                <a:latin typeface="Century" pitchFamily="18" charset="0"/>
              </a:rPr>
              <a:t>Connecting Professionals, Practice and the Public</a:t>
            </a:r>
            <a:endParaRPr lang="en-US" sz="1400" dirty="0">
              <a:solidFill>
                <a:srgbClr val="663300"/>
              </a:solidFill>
              <a:latin typeface="Century" pitchFamily="18" charset="0"/>
            </a:endParaRPr>
          </a:p>
        </p:txBody>
      </p:sp>
      <p:pic>
        <p:nvPicPr>
          <p:cNvPr id="9" name="Picture 6" descr="C:\Users\svc\AppData\Local\Microsoft\Windows\Temporary Internet Files\Content.IE5\OT55AXO8\MC900071119[1].wmf"/>
          <p:cNvPicPr>
            <a:picLocks noChangeAspect="1" noChangeArrowheads="1"/>
          </p:cNvPicPr>
          <p:nvPr/>
        </p:nvPicPr>
        <p:blipFill>
          <a:blip r:embed="rId3" cstate="print">
            <a:extLst>
              <a:ext uri="{28A0092B-C50C-407E-A947-70E740481C1C}">
                <a14:useLocalDpi xmlns:a14="http://schemas.microsoft.com/office/drawing/2010/main" xmlns=""/>
              </a:ext>
            </a:extLst>
          </a:blip>
          <a:srcRect/>
          <a:stretch>
            <a:fillRect/>
          </a:stretch>
        </p:blipFill>
        <p:spPr bwMode="auto">
          <a:xfrm>
            <a:off x="3212612" y="1285592"/>
            <a:ext cx="2718776" cy="1914808"/>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2849052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xmlns=""/>
              </a:ext>
            </a:extLst>
          </a:blip>
          <a:stretch>
            <a:fillRect/>
          </a:stretch>
        </p:blipFill>
        <p:spPr>
          <a:xfrm>
            <a:off x="8539807" y="36266"/>
            <a:ext cx="581781" cy="649534"/>
          </a:xfrm>
          <a:prstGeom prst="rect">
            <a:avLst/>
          </a:prstGeom>
          <a:solidFill>
            <a:schemeClr val="accent3">
              <a:lumMod val="75000"/>
            </a:schemeClr>
          </a:solidFill>
        </p:spPr>
      </p:pic>
      <p:cxnSp>
        <p:nvCxnSpPr>
          <p:cNvPr id="7" name="Straight Connector 6"/>
          <p:cNvCxnSpPr/>
          <p:nvPr/>
        </p:nvCxnSpPr>
        <p:spPr>
          <a:xfrm flipH="1">
            <a:off x="0" y="762000"/>
            <a:ext cx="9144000" cy="0"/>
          </a:xfrm>
          <a:prstGeom prst="line">
            <a:avLst/>
          </a:prstGeom>
          <a:ln w="63500" cmpd="tri">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4800600" y="0"/>
            <a:ext cx="3739207" cy="769441"/>
          </a:xfrm>
          <a:prstGeom prst="rect">
            <a:avLst/>
          </a:prstGeom>
          <a:noFill/>
        </p:spPr>
        <p:txBody>
          <a:bodyPr wrap="square" rtlCol="0">
            <a:spAutoFit/>
          </a:bodyPr>
          <a:lstStyle/>
          <a:p>
            <a:r>
              <a:rPr lang="en-US" sz="1600" dirty="0" smtClean="0">
                <a:latin typeface="Arial" pitchFamily="34" charset="0"/>
              </a:rPr>
              <a:t>Association of Environmental &amp; </a:t>
            </a:r>
          </a:p>
          <a:p>
            <a:r>
              <a:rPr lang="en-US" sz="1600" dirty="0" smtClean="0">
                <a:latin typeface="Arial" pitchFamily="34" charset="0"/>
              </a:rPr>
              <a:t>Engineering Geologists</a:t>
            </a:r>
          </a:p>
          <a:p>
            <a:r>
              <a:rPr lang="en-US" sz="1200" dirty="0" smtClean="0">
                <a:solidFill>
                  <a:srgbClr val="663300"/>
                </a:solidFill>
                <a:latin typeface="Century" pitchFamily="18" charset="0"/>
              </a:rPr>
              <a:t>Connecting Professionals, Practice and the Public</a:t>
            </a:r>
            <a:endParaRPr lang="en-US" sz="1200" dirty="0">
              <a:solidFill>
                <a:srgbClr val="663300"/>
              </a:solidFill>
              <a:latin typeface="Century" pitchFamily="18" charset="0"/>
            </a:endParaRPr>
          </a:p>
        </p:txBody>
      </p:sp>
      <p:sp>
        <p:nvSpPr>
          <p:cNvPr id="9" name="Title 1"/>
          <p:cNvSpPr txBox="1">
            <a:spLocks/>
          </p:cNvSpPr>
          <p:nvPr/>
        </p:nvSpPr>
        <p:spPr>
          <a:xfrm>
            <a:off x="0" y="922042"/>
            <a:ext cx="9144000" cy="1440158"/>
          </a:xfrm>
          <a:prstGeom prst="rect">
            <a:avLst/>
          </a:prstGeom>
          <a:solidFill>
            <a:schemeClr val="accent2"/>
          </a:solidFill>
          <a:effectLst>
            <a:innerShdw blurRad="114300">
              <a:prstClr val="black"/>
            </a:innerShdw>
          </a:effectLst>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4000" b="1" dirty="0">
                <a:latin typeface="Century" pitchFamily="18" charset="0"/>
              </a:rPr>
              <a:t>Responsibilities of VPP </a:t>
            </a:r>
            <a:r>
              <a:rPr lang="en-US" sz="4000" b="1" dirty="0" smtClean="0">
                <a:latin typeface="Century" pitchFamily="18" charset="0"/>
              </a:rPr>
              <a:t>Volunteers</a:t>
            </a:r>
          </a:p>
          <a:p>
            <a:r>
              <a:rPr lang="en-US" sz="2800" b="1" dirty="0" smtClean="0">
                <a:latin typeface="Century" pitchFamily="18" charset="0"/>
              </a:rPr>
              <a:t>Continued…</a:t>
            </a:r>
            <a:endParaRPr lang="en-US" sz="2800" b="1" dirty="0">
              <a:latin typeface="Century" pitchFamily="18" charset="0"/>
            </a:endParaRPr>
          </a:p>
        </p:txBody>
      </p:sp>
      <p:sp>
        <p:nvSpPr>
          <p:cNvPr id="3" name="Rectangle 2"/>
          <p:cNvSpPr/>
          <p:nvPr/>
        </p:nvSpPr>
        <p:spPr>
          <a:xfrm>
            <a:off x="2667000" y="3352800"/>
            <a:ext cx="5249296" cy="1938992"/>
          </a:xfrm>
          <a:prstGeom prst="rect">
            <a:avLst/>
          </a:prstGeom>
          <a:ln w="57150">
            <a:noFill/>
          </a:ln>
        </p:spPr>
        <p:txBody>
          <a:bodyPr wrap="square">
            <a:spAutoFit/>
          </a:bodyPr>
          <a:lstStyle/>
          <a:p>
            <a:pPr lvl="0"/>
            <a:r>
              <a:rPr lang="en-US" sz="2000" dirty="0" smtClean="0"/>
              <a:t>With support of the Liaison</a:t>
            </a:r>
          </a:p>
          <a:p>
            <a:pPr marL="285750" lvl="0" indent="-285750">
              <a:buFont typeface="Arial" pitchFamily="34" charset="0"/>
              <a:buChar char="•"/>
            </a:pPr>
            <a:r>
              <a:rPr lang="en-US" sz="2000" dirty="0" smtClean="0"/>
              <a:t>D</a:t>
            </a:r>
            <a:r>
              <a:rPr lang="en-US" sz="2000" dirty="0" smtClean="0"/>
              <a:t>evelop </a:t>
            </a:r>
            <a:r>
              <a:rPr lang="en-US" sz="2000" dirty="0" smtClean="0"/>
              <a:t>a presentation topic </a:t>
            </a:r>
          </a:p>
          <a:p>
            <a:pPr marL="285750" lvl="0" indent="-285750">
              <a:buFont typeface="Arial" pitchFamily="34" charset="0"/>
              <a:buChar char="•"/>
            </a:pPr>
            <a:r>
              <a:rPr lang="en-US" sz="2000" dirty="0" smtClean="0"/>
              <a:t>A</a:t>
            </a:r>
            <a:r>
              <a:rPr lang="en-US" sz="2000" dirty="0" smtClean="0"/>
              <a:t>dvocacy </a:t>
            </a:r>
            <a:r>
              <a:rPr lang="en-US" sz="2000" dirty="0" smtClean="0"/>
              <a:t>Committee - PowerPoint presentation that may be used  </a:t>
            </a:r>
          </a:p>
          <a:p>
            <a:pPr marL="285750" lvl="0" indent="-285750">
              <a:buFont typeface="Arial" pitchFamily="34" charset="0"/>
              <a:buChar char="•"/>
            </a:pPr>
            <a:r>
              <a:rPr lang="en-US" sz="2000" dirty="0"/>
              <a:t>P</a:t>
            </a:r>
            <a:r>
              <a:rPr lang="en-US" sz="2000" dirty="0" smtClean="0"/>
              <a:t>owerPoint can be revised/edited as needed</a:t>
            </a:r>
          </a:p>
          <a:p>
            <a:r>
              <a:rPr lang="en-US" sz="2000" dirty="0" smtClean="0"/>
              <a:t> </a:t>
            </a:r>
          </a:p>
        </p:txBody>
      </p:sp>
      <p:pic>
        <p:nvPicPr>
          <p:cNvPr id="10" name="Picture 2" descr="C:\Users\svc\AppData\Local\Microsoft\Windows\Temporary Internet Files\Content.IE5\107FEWAN\MC900252493[1].wmf"/>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381000" y="3124200"/>
            <a:ext cx="1419851" cy="2469253"/>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68804529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xmlns=""/>
              </a:ext>
            </a:extLst>
          </a:blip>
          <a:stretch>
            <a:fillRect/>
          </a:stretch>
        </p:blipFill>
        <p:spPr>
          <a:xfrm>
            <a:off x="8539807" y="36266"/>
            <a:ext cx="581781" cy="649534"/>
          </a:xfrm>
          <a:prstGeom prst="rect">
            <a:avLst/>
          </a:prstGeom>
          <a:solidFill>
            <a:schemeClr val="accent3">
              <a:lumMod val="75000"/>
            </a:schemeClr>
          </a:solidFill>
        </p:spPr>
      </p:pic>
      <p:cxnSp>
        <p:nvCxnSpPr>
          <p:cNvPr id="7" name="Straight Connector 6"/>
          <p:cNvCxnSpPr/>
          <p:nvPr/>
        </p:nvCxnSpPr>
        <p:spPr>
          <a:xfrm flipH="1">
            <a:off x="0" y="762000"/>
            <a:ext cx="9144000" cy="0"/>
          </a:xfrm>
          <a:prstGeom prst="line">
            <a:avLst/>
          </a:prstGeom>
          <a:ln w="63500" cmpd="tri">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4800600" y="0"/>
            <a:ext cx="3739207" cy="769441"/>
          </a:xfrm>
          <a:prstGeom prst="rect">
            <a:avLst/>
          </a:prstGeom>
          <a:noFill/>
        </p:spPr>
        <p:txBody>
          <a:bodyPr wrap="square" rtlCol="0">
            <a:spAutoFit/>
          </a:bodyPr>
          <a:lstStyle/>
          <a:p>
            <a:r>
              <a:rPr lang="en-US" sz="1600" dirty="0" smtClean="0">
                <a:latin typeface="Arial" pitchFamily="34" charset="0"/>
              </a:rPr>
              <a:t>Association of Environmental &amp; </a:t>
            </a:r>
          </a:p>
          <a:p>
            <a:r>
              <a:rPr lang="en-US" sz="1600" dirty="0" smtClean="0">
                <a:latin typeface="Arial" pitchFamily="34" charset="0"/>
              </a:rPr>
              <a:t>Engineering Geologists</a:t>
            </a:r>
          </a:p>
          <a:p>
            <a:r>
              <a:rPr lang="en-US" sz="1200" dirty="0" smtClean="0">
                <a:solidFill>
                  <a:srgbClr val="663300"/>
                </a:solidFill>
                <a:latin typeface="Century" pitchFamily="18" charset="0"/>
              </a:rPr>
              <a:t>Connecting Professionals, Practice and the Public</a:t>
            </a:r>
            <a:endParaRPr lang="en-US" sz="1200" dirty="0">
              <a:solidFill>
                <a:srgbClr val="663300"/>
              </a:solidFill>
              <a:latin typeface="Century" pitchFamily="18" charset="0"/>
            </a:endParaRPr>
          </a:p>
        </p:txBody>
      </p:sp>
      <p:sp>
        <p:nvSpPr>
          <p:cNvPr id="9" name="Title 1"/>
          <p:cNvSpPr txBox="1">
            <a:spLocks/>
          </p:cNvSpPr>
          <p:nvPr/>
        </p:nvSpPr>
        <p:spPr>
          <a:xfrm>
            <a:off x="0" y="922042"/>
            <a:ext cx="9144000" cy="1440158"/>
          </a:xfrm>
          <a:prstGeom prst="rect">
            <a:avLst/>
          </a:prstGeom>
          <a:solidFill>
            <a:schemeClr val="accent2"/>
          </a:solidFill>
          <a:effectLst>
            <a:innerShdw blurRad="114300">
              <a:prstClr val="black"/>
            </a:innerShdw>
          </a:effectLst>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4000" b="1" dirty="0">
                <a:latin typeface="Century" pitchFamily="18" charset="0"/>
              </a:rPr>
              <a:t>Responsibilities of VPP </a:t>
            </a:r>
            <a:r>
              <a:rPr lang="en-US" sz="4000" b="1" dirty="0" smtClean="0">
                <a:latin typeface="Century" pitchFamily="18" charset="0"/>
              </a:rPr>
              <a:t>Volunteers</a:t>
            </a:r>
          </a:p>
          <a:p>
            <a:r>
              <a:rPr lang="en-US" sz="2800" b="1" dirty="0" smtClean="0">
                <a:latin typeface="Century" pitchFamily="18" charset="0"/>
              </a:rPr>
              <a:t>Continued…</a:t>
            </a:r>
            <a:endParaRPr lang="en-US" sz="2800" b="1" dirty="0">
              <a:latin typeface="Century" pitchFamily="18" charset="0"/>
            </a:endParaRPr>
          </a:p>
        </p:txBody>
      </p:sp>
      <p:sp>
        <p:nvSpPr>
          <p:cNvPr id="3" name="Rectangle 2"/>
          <p:cNvSpPr/>
          <p:nvPr/>
        </p:nvSpPr>
        <p:spPr>
          <a:xfrm>
            <a:off x="2438400" y="2438400"/>
            <a:ext cx="5935096" cy="4093428"/>
          </a:xfrm>
          <a:prstGeom prst="rect">
            <a:avLst/>
          </a:prstGeom>
          <a:ln w="57150">
            <a:noFill/>
          </a:ln>
        </p:spPr>
        <p:txBody>
          <a:bodyPr wrap="square">
            <a:spAutoFit/>
          </a:bodyPr>
          <a:lstStyle/>
          <a:p>
            <a:r>
              <a:rPr lang="en-US" sz="2000" dirty="0" smtClean="0"/>
              <a:t> </a:t>
            </a:r>
          </a:p>
          <a:p>
            <a:pPr lvl="0"/>
            <a:r>
              <a:rPr lang="en-US" sz="2000" i="1" dirty="0" smtClean="0"/>
              <a:t>No minimum number of presentations is required, and the VPP volunteer maintains the right to accept or decline any presentation.</a:t>
            </a:r>
          </a:p>
          <a:p>
            <a:r>
              <a:rPr lang="en-US" sz="2000" b="1" dirty="0" smtClean="0"/>
              <a:t> </a:t>
            </a:r>
            <a:endParaRPr lang="en-US" sz="2000" dirty="0" smtClean="0"/>
          </a:p>
          <a:p>
            <a:pPr marL="285750" lvl="0" indent="-285750">
              <a:buFont typeface="Arial" pitchFamily="34" charset="0"/>
              <a:buChar char="•"/>
            </a:pPr>
            <a:r>
              <a:rPr lang="en-US" sz="2000" dirty="0" smtClean="0"/>
              <a:t>Help the VPP Liaison to identify those venues (and points of contact) </a:t>
            </a:r>
          </a:p>
          <a:p>
            <a:pPr marL="285750" lvl="0" indent="-285750">
              <a:buFont typeface="Arial" pitchFamily="34" charset="0"/>
              <a:buChar char="•"/>
            </a:pPr>
            <a:r>
              <a:rPr lang="en-US" sz="2000" dirty="0" smtClean="0"/>
              <a:t>Volunteers that live in various areas have knowledge of venues (i.e. science fairs, Lion’s club meetings etc.)</a:t>
            </a:r>
            <a:r>
              <a:rPr lang="en-US" sz="2000" b="1" dirty="0" smtClean="0"/>
              <a:t>  </a:t>
            </a:r>
          </a:p>
          <a:p>
            <a:pPr marL="285750" lvl="0" indent="-285750">
              <a:buFont typeface="Arial" pitchFamily="34" charset="0"/>
              <a:buChar char="•"/>
            </a:pPr>
            <a:r>
              <a:rPr lang="en-US" sz="2000" dirty="0" smtClean="0"/>
              <a:t>Communicate these venues/events to the VPP Liaison so that they can be added to the list of potential </a:t>
            </a:r>
            <a:r>
              <a:rPr lang="en-US" sz="2000" dirty="0" smtClean="0"/>
              <a:t>venues</a:t>
            </a:r>
            <a:endParaRPr lang="en-US" sz="2000" dirty="0"/>
          </a:p>
        </p:txBody>
      </p:sp>
      <p:pic>
        <p:nvPicPr>
          <p:cNvPr id="10" name="Picture 2" descr="C:\Users\svc\AppData\Local\Microsoft\Windows\Temporary Internet Files\Content.IE5\107FEWAN\MC900252493[1].wmf"/>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381000" y="3124200"/>
            <a:ext cx="1419851" cy="2469253"/>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68804529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xmlns=""/>
              </a:ext>
            </a:extLst>
          </a:blip>
          <a:stretch>
            <a:fillRect/>
          </a:stretch>
        </p:blipFill>
        <p:spPr>
          <a:xfrm>
            <a:off x="8539807" y="36266"/>
            <a:ext cx="581781" cy="649534"/>
          </a:xfrm>
          <a:prstGeom prst="rect">
            <a:avLst/>
          </a:prstGeom>
          <a:solidFill>
            <a:schemeClr val="accent3">
              <a:lumMod val="75000"/>
            </a:schemeClr>
          </a:solidFill>
        </p:spPr>
      </p:pic>
      <p:cxnSp>
        <p:nvCxnSpPr>
          <p:cNvPr id="7" name="Straight Connector 6"/>
          <p:cNvCxnSpPr/>
          <p:nvPr/>
        </p:nvCxnSpPr>
        <p:spPr>
          <a:xfrm flipH="1">
            <a:off x="0" y="762000"/>
            <a:ext cx="9144000" cy="0"/>
          </a:xfrm>
          <a:prstGeom prst="line">
            <a:avLst/>
          </a:prstGeom>
          <a:ln w="63500" cmpd="tri">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4800600" y="0"/>
            <a:ext cx="3739207" cy="769441"/>
          </a:xfrm>
          <a:prstGeom prst="rect">
            <a:avLst/>
          </a:prstGeom>
          <a:noFill/>
        </p:spPr>
        <p:txBody>
          <a:bodyPr wrap="square" rtlCol="0">
            <a:spAutoFit/>
          </a:bodyPr>
          <a:lstStyle/>
          <a:p>
            <a:r>
              <a:rPr lang="en-US" sz="1600" dirty="0" smtClean="0">
                <a:latin typeface="Arial" pitchFamily="34" charset="0"/>
              </a:rPr>
              <a:t>Association of Environmental &amp; </a:t>
            </a:r>
          </a:p>
          <a:p>
            <a:r>
              <a:rPr lang="en-US" sz="1600" dirty="0" smtClean="0">
                <a:latin typeface="Arial" pitchFamily="34" charset="0"/>
              </a:rPr>
              <a:t>Engineering Geologists</a:t>
            </a:r>
          </a:p>
          <a:p>
            <a:r>
              <a:rPr lang="en-US" sz="1200" dirty="0" smtClean="0">
                <a:solidFill>
                  <a:srgbClr val="663300"/>
                </a:solidFill>
                <a:latin typeface="Century" pitchFamily="18" charset="0"/>
              </a:rPr>
              <a:t>Connecting Professionals, Practice and the Public</a:t>
            </a:r>
            <a:endParaRPr lang="en-US" sz="1200" dirty="0">
              <a:solidFill>
                <a:srgbClr val="663300"/>
              </a:solidFill>
              <a:latin typeface="Century" pitchFamily="18" charset="0"/>
            </a:endParaRPr>
          </a:p>
        </p:txBody>
      </p:sp>
      <p:sp>
        <p:nvSpPr>
          <p:cNvPr id="9" name="Title 1"/>
          <p:cNvSpPr txBox="1">
            <a:spLocks/>
          </p:cNvSpPr>
          <p:nvPr/>
        </p:nvSpPr>
        <p:spPr>
          <a:xfrm>
            <a:off x="0" y="922042"/>
            <a:ext cx="9144000" cy="1440158"/>
          </a:xfrm>
          <a:prstGeom prst="rect">
            <a:avLst/>
          </a:prstGeom>
          <a:solidFill>
            <a:schemeClr val="bg1">
              <a:lumMod val="65000"/>
            </a:schemeClr>
          </a:solidFill>
          <a:effectLst>
            <a:innerShdw blurRad="114300">
              <a:prstClr val="black"/>
            </a:innerShdw>
          </a:effectLst>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4000" dirty="0">
                <a:latin typeface="Century" pitchFamily="18" charset="0"/>
              </a:rPr>
              <a:t>Available VPP Packet Materials</a:t>
            </a:r>
          </a:p>
        </p:txBody>
      </p:sp>
      <p:sp>
        <p:nvSpPr>
          <p:cNvPr id="3" name="Rectangle 2"/>
          <p:cNvSpPr/>
          <p:nvPr/>
        </p:nvSpPr>
        <p:spPr>
          <a:xfrm>
            <a:off x="270952" y="2514600"/>
            <a:ext cx="8602096" cy="4154984"/>
          </a:xfrm>
          <a:prstGeom prst="rect">
            <a:avLst/>
          </a:prstGeom>
          <a:ln w="57150">
            <a:noFill/>
          </a:ln>
        </p:spPr>
        <p:txBody>
          <a:bodyPr wrap="square">
            <a:spAutoFit/>
          </a:bodyPr>
          <a:lstStyle/>
          <a:p>
            <a:r>
              <a:rPr lang="en-US" sz="2400" dirty="0"/>
              <a:t>The electronic packet will include at least the following:</a:t>
            </a:r>
          </a:p>
          <a:p>
            <a:r>
              <a:rPr lang="en-US" sz="2400" dirty="0"/>
              <a:t> </a:t>
            </a:r>
          </a:p>
          <a:p>
            <a:pPr marL="342900" lvl="0" indent="-342900">
              <a:buFont typeface="Arial" pitchFamily="34" charset="0"/>
              <a:buChar char="•"/>
            </a:pPr>
            <a:r>
              <a:rPr lang="en-US" sz="2400" dirty="0"/>
              <a:t>Detailed VPP Liaison manual </a:t>
            </a:r>
            <a:endParaRPr lang="en-US" sz="2400" dirty="0" smtClean="0"/>
          </a:p>
          <a:p>
            <a:pPr marL="342900" lvl="0" indent="-342900">
              <a:buFont typeface="Arial" pitchFamily="34" charset="0"/>
              <a:buChar char="•"/>
            </a:pPr>
            <a:r>
              <a:rPr lang="en-US" sz="2400" dirty="0" smtClean="0"/>
              <a:t>List </a:t>
            </a:r>
            <a:r>
              <a:rPr lang="en-US" sz="2400" dirty="0"/>
              <a:t>of </a:t>
            </a:r>
            <a:r>
              <a:rPr lang="en-US" sz="2400" dirty="0" smtClean="0"/>
              <a:t>VPP </a:t>
            </a:r>
            <a:r>
              <a:rPr lang="en-US" sz="2400" dirty="0"/>
              <a:t>volunteers within the </a:t>
            </a:r>
            <a:r>
              <a:rPr lang="en-US" sz="2400" dirty="0" smtClean="0"/>
              <a:t>Section</a:t>
            </a:r>
          </a:p>
          <a:p>
            <a:pPr marL="342900" lvl="0" indent="-342900">
              <a:buFont typeface="Arial" pitchFamily="34" charset="0"/>
              <a:buChar char="•"/>
            </a:pPr>
            <a:r>
              <a:rPr lang="en-US" sz="2400" dirty="0" smtClean="0"/>
              <a:t>List </a:t>
            </a:r>
            <a:r>
              <a:rPr lang="en-US" sz="2400" dirty="0"/>
              <a:t>of </a:t>
            </a:r>
            <a:r>
              <a:rPr lang="en-US" sz="2400" dirty="0" smtClean="0"/>
              <a:t>well-established </a:t>
            </a:r>
            <a:r>
              <a:rPr lang="en-US" sz="2400" dirty="0" smtClean="0"/>
              <a:t>venues</a:t>
            </a:r>
          </a:p>
          <a:p>
            <a:pPr marL="342900" lvl="0" indent="-342900">
              <a:buFont typeface="Arial" pitchFamily="34" charset="0"/>
              <a:buChar char="•"/>
            </a:pPr>
            <a:r>
              <a:rPr lang="en-US" sz="2400" dirty="0" smtClean="0"/>
              <a:t>AEG </a:t>
            </a:r>
            <a:r>
              <a:rPr lang="en-US" sz="2400" dirty="0"/>
              <a:t>printable brochures and flyers </a:t>
            </a:r>
            <a:endParaRPr lang="en-US" sz="2400" dirty="0" smtClean="0"/>
          </a:p>
          <a:p>
            <a:pPr marL="342900" lvl="0" indent="-342900">
              <a:buFont typeface="Arial" pitchFamily="34" charset="0"/>
              <a:buChar char="•"/>
            </a:pPr>
            <a:r>
              <a:rPr lang="en-US" sz="2400" dirty="0" smtClean="0"/>
              <a:t>AEG </a:t>
            </a:r>
            <a:r>
              <a:rPr lang="en-US" sz="2400" dirty="0"/>
              <a:t>membership </a:t>
            </a:r>
            <a:r>
              <a:rPr lang="en-US" sz="2400" dirty="0" smtClean="0"/>
              <a:t>forms</a:t>
            </a:r>
          </a:p>
          <a:p>
            <a:pPr marL="342900" lvl="0" indent="-342900">
              <a:buFont typeface="Arial" pitchFamily="34" charset="0"/>
              <a:buChar char="•"/>
            </a:pPr>
            <a:r>
              <a:rPr lang="en-US" sz="2400" dirty="0" smtClean="0"/>
              <a:t>New </a:t>
            </a:r>
            <a:r>
              <a:rPr lang="en-US" sz="2400" dirty="0"/>
              <a:t>Student Chapter application </a:t>
            </a:r>
            <a:r>
              <a:rPr lang="en-US" sz="2400" dirty="0" smtClean="0"/>
              <a:t>forms</a:t>
            </a:r>
          </a:p>
          <a:p>
            <a:pPr marL="342900" lvl="0" indent="-342900">
              <a:buFont typeface="Arial" pitchFamily="34" charset="0"/>
              <a:buChar char="•"/>
            </a:pPr>
            <a:r>
              <a:rPr lang="en-US" sz="2400" dirty="0" smtClean="0"/>
              <a:t>Sample </a:t>
            </a:r>
            <a:r>
              <a:rPr lang="en-US" sz="2400" dirty="0"/>
              <a:t>PowerPoint(s) </a:t>
            </a:r>
            <a:endParaRPr lang="en-US" sz="2400" dirty="0" smtClean="0"/>
          </a:p>
          <a:p>
            <a:pPr marL="342900" lvl="0" indent="-342900">
              <a:buFont typeface="Arial" pitchFamily="34" charset="0"/>
              <a:buChar char="•"/>
            </a:pPr>
            <a:r>
              <a:rPr lang="en-US" sz="2400" dirty="0" smtClean="0"/>
              <a:t>FAQ </a:t>
            </a:r>
            <a:r>
              <a:rPr lang="en-US" sz="2400" dirty="0"/>
              <a:t>list for VPP </a:t>
            </a:r>
            <a:r>
              <a:rPr lang="en-US" sz="2400" dirty="0" smtClean="0"/>
              <a:t>volunteers</a:t>
            </a:r>
          </a:p>
          <a:p>
            <a:pPr marL="342900" lvl="0" indent="-342900">
              <a:buFont typeface="Arial" pitchFamily="34" charset="0"/>
              <a:buChar char="•"/>
            </a:pPr>
            <a:r>
              <a:rPr lang="en-US" sz="2400" dirty="0" smtClean="0"/>
              <a:t>Post-visit </a:t>
            </a:r>
            <a:r>
              <a:rPr lang="en-US" sz="2400" dirty="0"/>
              <a:t>survey </a:t>
            </a:r>
          </a:p>
        </p:txBody>
      </p:sp>
      <p:pic>
        <p:nvPicPr>
          <p:cNvPr id="14338" name="Picture 2" descr="C:\Users\svc\AppData\Local\Microsoft\Windows\Temporary Internet Files\Content.IE5\QNGOZH7V\MM900234700[1].gif"/>
          <p:cNvPicPr>
            <a:picLocks noChangeAspect="1" noChangeArrowheads="1" noCrop="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589885" y="3061106"/>
            <a:ext cx="1949922" cy="1799928"/>
          </a:xfrm>
          <a:prstGeom prst="rect">
            <a:avLst/>
          </a:prstGeom>
          <a:noFill/>
          <a:extLst>
            <a:ext uri="{909E8E84-426E-40DD-AFC4-6F175D3DCCD1}">
              <a14:hiddenFill xmlns:a14="http://schemas.microsoft.com/office/drawing/2010/main" xmlns="">
                <a:solidFill>
                  <a:srgbClr val="FFFFFF"/>
                </a:solidFill>
              </a14:hiddenFill>
            </a:ext>
          </a:extLst>
        </p:spPr>
      </p:pic>
      <p:pic>
        <p:nvPicPr>
          <p:cNvPr id="14339" name="Picture 3" descr="C:\Users\svc\AppData\Local\Microsoft\Windows\Temporary Internet Files\Content.IE5\AGQF3DIQ\MC900012878[1].wmf"/>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6589885" y="5181600"/>
            <a:ext cx="2198323" cy="1487984"/>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65504621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xmlns=""/>
              </a:ext>
            </a:extLst>
          </a:blip>
          <a:stretch>
            <a:fillRect/>
          </a:stretch>
        </p:blipFill>
        <p:spPr>
          <a:xfrm>
            <a:off x="8539807" y="36266"/>
            <a:ext cx="581781" cy="649534"/>
          </a:xfrm>
          <a:prstGeom prst="rect">
            <a:avLst/>
          </a:prstGeom>
          <a:solidFill>
            <a:schemeClr val="accent3">
              <a:lumMod val="75000"/>
            </a:schemeClr>
          </a:solidFill>
        </p:spPr>
      </p:pic>
      <p:cxnSp>
        <p:nvCxnSpPr>
          <p:cNvPr id="7" name="Straight Connector 6"/>
          <p:cNvCxnSpPr/>
          <p:nvPr/>
        </p:nvCxnSpPr>
        <p:spPr>
          <a:xfrm flipH="1">
            <a:off x="0" y="762000"/>
            <a:ext cx="9144000" cy="0"/>
          </a:xfrm>
          <a:prstGeom prst="line">
            <a:avLst/>
          </a:prstGeom>
          <a:ln w="63500" cmpd="tri">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4800600" y="0"/>
            <a:ext cx="3739207" cy="769441"/>
          </a:xfrm>
          <a:prstGeom prst="rect">
            <a:avLst/>
          </a:prstGeom>
          <a:noFill/>
        </p:spPr>
        <p:txBody>
          <a:bodyPr wrap="square" rtlCol="0">
            <a:spAutoFit/>
          </a:bodyPr>
          <a:lstStyle/>
          <a:p>
            <a:r>
              <a:rPr lang="en-US" sz="1600" dirty="0" smtClean="0">
                <a:latin typeface="Arial" pitchFamily="34" charset="0"/>
              </a:rPr>
              <a:t>Association of Environmental &amp; </a:t>
            </a:r>
          </a:p>
          <a:p>
            <a:r>
              <a:rPr lang="en-US" sz="1600" dirty="0" smtClean="0">
                <a:latin typeface="Arial" pitchFamily="34" charset="0"/>
              </a:rPr>
              <a:t>Engineering Geologists</a:t>
            </a:r>
          </a:p>
          <a:p>
            <a:r>
              <a:rPr lang="en-US" sz="1200" dirty="0" smtClean="0">
                <a:solidFill>
                  <a:srgbClr val="663300"/>
                </a:solidFill>
                <a:latin typeface="Century" pitchFamily="18" charset="0"/>
              </a:rPr>
              <a:t>Connecting Professionals, Practice and the Public</a:t>
            </a:r>
            <a:endParaRPr lang="en-US" sz="1200" dirty="0">
              <a:solidFill>
                <a:srgbClr val="663300"/>
              </a:solidFill>
              <a:latin typeface="Century" pitchFamily="18" charset="0"/>
            </a:endParaRPr>
          </a:p>
        </p:txBody>
      </p:sp>
      <p:sp>
        <p:nvSpPr>
          <p:cNvPr id="9" name="Title 1"/>
          <p:cNvSpPr txBox="1">
            <a:spLocks/>
          </p:cNvSpPr>
          <p:nvPr/>
        </p:nvSpPr>
        <p:spPr>
          <a:xfrm>
            <a:off x="0" y="922042"/>
            <a:ext cx="9144000" cy="1440158"/>
          </a:xfrm>
          <a:prstGeom prst="rect">
            <a:avLst/>
          </a:prstGeom>
          <a:solidFill>
            <a:schemeClr val="bg1">
              <a:lumMod val="65000"/>
            </a:schemeClr>
          </a:solidFill>
          <a:effectLst>
            <a:innerShdw blurRad="114300">
              <a:prstClr val="black"/>
            </a:innerShdw>
          </a:effectLst>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4000" dirty="0">
                <a:latin typeface="Century" pitchFamily="18" charset="0"/>
              </a:rPr>
              <a:t>Responsibilities of AEG Operational Committees</a:t>
            </a:r>
          </a:p>
        </p:txBody>
      </p:sp>
      <p:sp>
        <p:nvSpPr>
          <p:cNvPr id="3" name="Rectangle 2"/>
          <p:cNvSpPr/>
          <p:nvPr/>
        </p:nvSpPr>
        <p:spPr>
          <a:xfrm>
            <a:off x="270952" y="2514600"/>
            <a:ext cx="8602096" cy="4154984"/>
          </a:xfrm>
          <a:prstGeom prst="rect">
            <a:avLst/>
          </a:prstGeom>
          <a:ln w="57150">
            <a:noFill/>
          </a:ln>
        </p:spPr>
        <p:txBody>
          <a:bodyPr wrap="square">
            <a:spAutoFit/>
          </a:bodyPr>
          <a:lstStyle/>
          <a:p>
            <a:pPr marL="285750" lvl="0" indent="-285750">
              <a:buFont typeface="Arial" pitchFamily="34" charset="0"/>
              <a:buChar char="•"/>
            </a:pPr>
            <a:r>
              <a:rPr lang="en-US" sz="2400" dirty="0" smtClean="0"/>
              <a:t>AEG </a:t>
            </a:r>
            <a:r>
              <a:rPr lang="en-US" sz="2400" dirty="0"/>
              <a:t>Committee member must attend the semi-annual VPP Liaison conference </a:t>
            </a:r>
            <a:r>
              <a:rPr lang="en-US" sz="2400" dirty="0" smtClean="0"/>
              <a:t>call</a:t>
            </a:r>
          </a:p>
          <a:p>
            <a:pPr marL="285750" lvl="0" indent="-285750">
              <a:buFont typeface="Arial" pitchFamily="34" charset="0"/>
              <a:buChar char="•"/>
            </a:pPr>
            <a:r>
              <a:rPr lang="en-US" sz="2400" dirty="0" smtClean="0"/>
              <a:t>Evaluate </a:t>
            </a:r>
            <a:r>
              <a:rPr lang="en-US" sz="2400" dirty="0"/>
              <a:t>surveys from VPP volunteers at least annually </a:t>
            </a:r>
            <a:endParaRPr lang="en-US" sz="2400" dirty="0" smtClean="0"/>
          </a:p>
          <a:p>
            <a:pPr marL="285750" lvl="0" indent="-285750">
              <a:buFont typeface="Arial" pitchFamily="34" charset="0"/>
              <a:buChar char="•"/>
            </a:pPr>
            <a:r>
              <a:rPr lang="en-US" sz="2400" dirty="0"/>
              <a:t>R</a:t>
            </a:r>
            <a:r>
              <a:rPr lang="en-US" sz="2400" dirty="0" smtClean="0"/>
              <a:t>evise </a:t>
            </a:r>
            <a:r>
              <a:rPr lang="en-US" sz="2400" dirty="0"/>
              <a:t>the VPP program as </a:t>
            </a:r>
            <a:r>
              <a:rPr lang="en-US" sz="2400" dirty="0" smtClean="0"/>
              <a:t>necessary</a:t>
            </a:r>
            <a:endParaRPr lang="en-US" sz="2400" dirty="0"/>
          </a:p>
          <a:p>
            <a:pPr marL="285750" lvl="0" indent="-285750">
              <a:buFont typeface="Arial" pitchFamily="34" charset="0"/>
              <a:buChar char="•"/>
            </a:pPr>
            <a:r>
              <a:rPr lang="en-US" sz="2400" dirty="0" smtClean="0"/>
              <a:t>Continue </a:t>
            </a:r>
            <a:r>
              <a:rPr lang="en-US" sz="2400" dirty="0"/>
              <a:t>to create supporting materials for the </a:t>
            </a:r>
            <a:r>
              <a:rPr lang="en-US" sz="2400" dirty="0" smtClean="0"/>
              <a:t>VPP</a:t>
            </a:r>
          </a:p>
          <a:p>
            <a:pPr marL="285750" lvl="0" indent="-285750">
              <a:buFont typeface="Arial" pitchFamily="34" charset="0"/>
              <a:buChar char="•"/>
            </a:pPr>
            <a:r>
              <a:rPr lang="en-US" sz="2400" dirty="0" smtClean="0"/>
              <a:t>Provide </a:t>
            </a:r>
            <a:r>
              <a:rPr lang="en-US" sz="2400" dirty="0"/>
              <a:t>these materials to the VPP </a:t>
            </a:r>
            <a:r>
              <a:rPr lang="en-US" sz="2400" dirty="0" smtClean="0"/>
              <a:t>Liaison:</a:t>
            </a:r>
          </a:p>
          <a:p>
            <a:pPr marL="742950" lvl="1" indent="-285750">
              <a:buFont typeface="Arial" pitchFamily="34" charset="0"/>
              <a:buChar char="•"/>
            </a:pPr>
            <a:r>
              <a:rPr lang="en-US" sz="2400" dirty="0" smtClean="0"/>
              <a:t>Handouts</a:t>
            </a:r>
          </a:p>
          <a:p>
            <a:pPr marL="742950" lvl="1" indent="-285750">
              <a:buFont typeface="Arial" pitchFamily="34" charset="0"/>
              <a:buChar char="•"/>
            </a:pPr>
            <a:r>
              <a:rPr lang="en-US" sz="2400" dirty="0" smtClean="0"/>
              <a:t>Presentations</a:t>
            </a:r>
          </a:p>
          <a:p>
            <a:pPr marL="742950" lvl="1" indent="-285750">
              <a:buFont typeface="Arial" pitchFamily="34" charset="0"/>
              <a:buChar char="•"/>
            </a:pPr>
            <a:r>
              <a:rPr lang="en-US" sz="2400" dirty="0" smtClean="0"/>
              <a:t>List </a:t>
            </a:r>
            <a:r>
              <a:rPr lang="en-US" sz="2400" dirty="0"/>
              <a:t>of Section </a:t>
            </a:r>
            <a:r>
              <a:rPr lang="en-US" sz="2400" dirty="0" smtClean="0"/>
              <a:t>venues</a:t>
            </a:r>
          </a:p>
          <a:p>
            <a:pPr marL="742950" lvl="1" indent="-285750">
              <a:buFont typeface="Arial" pitchFamily="34" charset="0"/>
              <a:buChar char="•"/>
            </a:pPr>
            <a:r>
              <a:rPr lang="en-US" sz="2400" dirty="0" smtClean="0"/>
              <a:t>List </a:t>
            </a:r>
            <a:r>
              <a:rPr lang="en-US" sz="2400" dirty="0"/>
              <a:t>of geology programs at </a:t>
            </a:r>
            <a:r>
              <a:rPr lang="en-US" sz="2400" dirty="0" smtClean="0"/>
              <a:t>colleges/universities</a:t>
            </a:r>
          </a:p>
          <a:p>
            <a:pPr marL="742950" lvl="1" indent="-285750">
              <a:buFont typeface="Arial" pitchFamily="34" charset="0"/>
              <a:buChar char="•"/>
            </a:pPr>
            <a:r>
              <a:rPr lang="en-US" sz="2400" dirty="0" smtClean="0"/>
              <a:t>Survey</a:t>
            </a:r>
            <a:endParaRPr lang="en-US" sz="2400" dirty="0"/>
          </a:p>
        </p:txBody>
      </p:sp>
      <p:pic>
        <p:nvPicPr>
          <p:cNvPr id="17411" name="Picture 3" descr="C:\Users\svc\AppData\Local\Microsoft\Windows\Temporary Internet Files\Content.IE5\107FEWAN\MC900104872[1].wmf"/>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355301" y="4495800"/>
            <a:ext cx="2788699" cy="2148562"/>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38270678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057401"/>
            <a:ext cx="9144000" cy="1752599"/>
          </a:xfrm>
          <a:solidFill>
            <a:srgbClr val="FF0000"/>
          </a:solidFill>
          <a:ln>
            <a:solidFill>
              <a:schemeClr val="tx1">
                <a:lumMod val="50000"/>
                <a:lumOff val="50000"/>
              </a:schemeClr>
            </a:solidFill>
          </a:ln>
          <a:effectLst>
            <a:innerShdw blurRad="114300">
              <a:prstClr val="black"/>
            </a:innerShdw>
          </a:effectLst>
        </p:spPr>
        <p:txBody>
          <a:bodyPr>
            <a:normAutofit/>
          </a:bodyPr>
          <a:lstStyle/>
          <a:p>
            <a:r>
              <a:rPr lang="en-US" sz="5400" dirty="0" smtClean="0">
                <a:latin typeface="Arial" pitchFamily="34" charset="0"/>
              </a:rPr>
              <a:t>Thank You! </a:t>
            </a:r>
            <a:endParaRPr lang="en-US" sz="5400" dirty="0">
              <a:latin typeface="Arial" pitchFamily="34" charset="0"/>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xmlns=""/>
              </a:ext>
            </a:extLst>
          </a:blip>
          <a:stretch>
            <a:fillRect/>
          </a:stretch>
        </p:blipFill>
        <p:spPr>
          <a:xfrm>
            <a:off x="8317006" y="112466"/>
            <a:ext cx="685800" cy="765667"/>
          </a:xfrm>
          <a:prstGeom prst="rect">
            <a:avLst/>
          </a:prstGeom>
          <a:solidFill>
            <a:schemeClr val="accent3">
              <a:lumMod val="75000"/>
            </a:schemeClr>
          </a:solidFill>
        </p:spPr>
      </p:pic>
      <p:cxnSp>
        <p:nvCxnSpPr>
          <p:cNvPr id="7" name="Straight Connector 6"/>
          <p:cNvCxnSpPr/>
          <p:nvPr/>
        </p:nvCxnSpPr>
        <p:spPr>
          <a:xfrm flipH="1">
            <a:off x="0" y="990600"/>
            <a:ext cx="9144000" cy="0"/>
          </a:xfrm>
          <a:prstGeom prst="line">
            <a:avLst/>
          </a:prstGeom>
          <a:ln w="63500" cmpd="tri">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3962400" y="26894"/>
            <a:ext cx="4267200" cy="861774"/>
          </a:xfrm>
          <a:prstGeom prst="rect">
            <a:avLst/>
          </a:prstGeom>
          <a:noFill/>
        </p:spPr>
        <p:txBody>
          <a:bodyPr wrap="square" rtlCol="0">
            <a:spAutoFit/>
          </a:bodyPr>
          <a:lstStyle/>
          <a:p>
            <a:r>
              <a:rPr lang="en-US" dirty="0" smtClean="0">
                <a:latin typeface="Arial" pitchFamily="34" charset="0"/>
              </a:rPr>
              <a:t>Association of Environmental &amp; </a:t>
            </a:r>
          </a:p>
          <a:p>
            <a:r>
              <a:rPr lang="en-US" dirty="0" smtClean="0">
                <a:latin typeface="Arial" pitchFamily="34" charset="0"/>
              </a:rPr>
              <a:t>Engineering Geologists</a:t>
            </a:r>
          </a:p>
          <a:p>
            <a:r>
              <a:rPr lang="en-US" sz="1400" dirty="0" smtClean="0">
                <a:solidFill>
                  <a:srgbClr val="663300"/>
                </a:solidFill>
                <a:latin typeface="Century" pitchFamily="18" charset="0"/>
              </a:rPr>
              <a:t>Connecting Professionals, Practice and the Public</a:t>
            </a:r>
            <a:endParaRPr lang="en-US" sz="1400" dirty="0">
              <a:solidFill>
                <a:srgbClr val="663300"/>
              </a:solidFill>
              <a:latin typeface="Century" pitchFamily="18" charset="0"/>
            </a:endParaRPr>
          </a:p>
        </p:txBody>
      </p:sp>
      <p:sp>
        <p:nvSpPr>
          <p:cNvPr id="3" name="Rectangle 2"/>
          <p:cNvSpPr/>
          <p:nvPr/>
        </p:nvSpPr>
        <p:spPr>
          <a:xfrm>
            <a:off x="-17443" y="5702579"/>
            <a:ext cx="9144000" cy="707886"/>
          </a:xfrm>
          <a:prstGeom prst="rect">
            <a:avLst/>
          </a:prstGeom>
        </p:spPr>
        <p:txBody>
          <a:bodyPr wrap="square">
            <a:spAutoFit/>
          </a:bodyPr>
          <a:lstStyle/>
          <a:p>
            <a:pPr algn="ctr"/>
            <a:r>
              <a:rPr lang="en-US" sz="4000" dirty="0" smtClean="0"/>
              <a:t>Questions? </a:t>
            </a:r>
            <a:endParaRPr lang="en-US" sz="4000" dirty="0"/>
          </a:p>
        </p:txBody>
      </p:sp>
      <p:sp>
        <p:nvSpPr>
          <p:cNvPr id="5" name="Rectangle 4"/>
          <p:cNvSpPr/>
          <p:nvPr/>
        </p:nvSpPr>
        <p:spPr>
          <a:xfrm>
            <a:off x="1905000" y="6019800"/>
            <a:ext cx="6667500" cy="646331"/>
          </a:xfrm>
          <a:prstGeom prst="rect">
            <a:avLst/>
          </a:prstGeom>
        </p:spPr>
        <p:txBody>
          <a:bodyPr wrap="square">
            <a:spAutoFit/>
          </a:bodyPr>
          <a:lstStyle/>
          <a:p>
            <a:endParaRPr lang="en-US" dirty="0"/>
          </a:p>
          <a:p>
            <a:r>
              <a:rPr lang="en-US" dirty="0"/>
              <a:t>Feedback – </a:t>
            </a:r>
            <a:r>
              <a:rPr lang="en-US" dirty="0" smtClean="0"/>
              <a:t>Marie Garsjo at texasgarsjo@sbcglobal.net</a:t>
            </a:r>
            <a:endParaRPr lang="en-US" dirty="0"/>
          </a:p>
        </p:txBody>
      </p:sp>
      <p:pic>
        <p:nvPicPr>
          <p:cNvPr id="9" name="Picture 2"/>
          <p:cNvPicPr>
            <a:picLocks noChangeAspect="1" noChangeArrowheads="1"/>
          </p:cNvPicPr>
          <p:nvPr/>
        </p:nvPicPr>
        <p:blipFill>
          <a:blip r:embed="rId3" cstate="print">
            <a:extLst>
              <a:ext uri="{28A0092B-C50C-407E-A947-70E740481C1C}">
                <a14:useLocalDpi xmlns:a14="http://schemas.microsoft.com/office/drawing/2010/main" xmlns=""/>
              </a:ext>
            </a:extLst>
          </a:blip>
          <a:srcRect/>
          <a:stretch>
            <a:fillRect/>
          </a:stretch>
        </p:blipFill>
        <p:spPr bwMode="auto">
          <a:xfrm>
            <a:off x="3771900" y="4033551"/>
            <a:ext cx="1676400" cy="1752600"/>
          </a:xfrm>
          <a:prstGeom prst="rect">
            <a:avLst/>
          </a:prstGeom>
          <a:noFill/>
          <a:ln w="9525">
            <a:noFill/>
            <a:miter lim="800000"/>
            <a:headEnd/>
            <a:tailEnd/>
          </a:ln>
        </p:spPr>
      </p:pic>
    </p:spTree>
    <p:extLst>
      <p:ext uri="{BB962C8B-B14F-4D97-AF65-F5344CB8AC3E}">
        <p14:creationId xmlns:p14="http://schemas.microsoft.com/office/powerpoint/2010/main" xmlns="" val="3125121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xmlns=""/>
              </a:ext>
            </a:extLst>
          </a:blip>
          <a:stretch>
            <a:fillRect/>
          </a:stretch>
        </p:blipFill>
        <p:spPr>
          <a:xfrm>
            <a:off x="8539807" y="36266"/>
            <a:ext cx="581781" cy="649534"/>
          </a:xfrm>
          <a:prstGeom prst="rect">
            <a:avLst/>
          </a:prstGeom>
          <a:solidFill>
            <a:schemeClr val="accent3">
              <a:lumMod val="75000"/>
            </a:schemeClr>
          </a:solidFill>
        </p:spPr>
      </p:pic>
      <p:cxnSp>
        <p:nvCxnSpPr>
          <p:cNvPr id="7" name="Straight Connector 6"/>
          <p:cNvCxnSpPr/>
          <p:nvPr/>
        </p:nvCxnSpPr>
        <p:spPr>
          <a:xfrm flipH="1">
            <a:off x="0" y="762000"/>
            <a:ext cx="9144000" cy="0"/>
          </a:xfrm>
          <a:prstGeom prst="line">
            <a:avLst/>
          </a:prstGeom>
          <a:ln w="63500" cmpd="tri">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4800600" y="0"/>
            <a:ext cx="3739207" cy="769441"/>
          </a:xfrm>
          <a:prstGeom prst="rect">
            <a:avLst/>
          </a:prstGeom>
          <a:noFill/>
        </p:spPr>
        <p:txBody>
          <a:bodyPr wrap="square" rtlCol="0">
            <a:spAutoFit/>
          </a:bodyPr>
          <a:lstStyle/>
          <a:p>
            <a:r>
              <a:rPr lang="en-US" sz="1600" dirty="0" smtClean="0">
                <a:latin typeface="Arial" pitchFamily="34" charset="0"/>
              </a:rPr>
              <a:t>Association of Environmental &amp; </a:t>
            </a:r>
          </a:p>
          <a:p>
            <a:r>
              <a:rPr lang="en-US" sz="1600" dirty="0" smtClean="0">
                <a:latin typeface="Arial" pitchFamily="34" charset="0"/>
              </a:rPr>
              <a:t>Engineering Geologists</a:t>
            </a:r>
          </a:p>
          <a:p>
            <a:r>
              <a:rPr lang="en-US" sz="1200" dirty="0" smtClean="0">
                <a:solidFill>
                  <a:srgbClr val="663300"/>
                </a:solidFill>
                <a:latin typeface="Century" pitchFamily="18" charset="0"/>
              </a:rPr>
              <a:t>Connecting Professionals, Practice and the Public</a:t>
            </a:r>
            <a:endParaRPr lang="en-US" sz="1200" dirty="0">
              <a:solidFill>
                <a:srgbClr val="663300"/>
              </a:solidFill>
              <a:latin typeface="Century" pitchFamily="18" charset="0"/>
            </a:endParaRPr>
          </a:p>
        </p:txBody>
      </p:sp>
      <p:sp>
        <p:nvSpPr>
          <p:cNvPr id="9" name="Title 1"/>
          <p:cNvSpPr txBox="1">
            <a:spLocks/>
          </p:cNvSpPr>
          <p:nvPr/>
        </p:nvSpPr>
        <p:spPr>
          <a:xfrm>
            <a:off x="0" y="873183"/>
            <a:ext cx="9155557" cy="1946217"/>
          </a:xfrm>
          <a:prstGeom prst="rect">
            <a:avLst/>
          </a:prstGeom>
          <a:solidFill>
            <a:schemeClr val="accent6"/>
          </a:solidFill>
          <a:effectLst>
            <a:innerShdw blurRad="114300">
              <a:prstClr val="black"/>
            </a:innerShdw>
          </a:effectLst>
        </p:spPr>
        <p:txBody>
          <a:bodyPr vert="horz" lIns="91440" tIns="45720" rIns="91440" bIns="45720" rtlCol="0" anchor="ctr">
            <a:normAutofit fontScale="2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12000" dirty="0" smtClean="0">
                <a:latin typeface="Century" pitchFamily="18" charset="0"/>
              </a:rPr>
              <a:t>Goal:	Increase </a:t>
            </a:r>
            <a:r>
              <a:rPr lang="en-US" sz="12000" dirty="0">
                <a:latin typeface="Century" pitchFamily="18" charset="0"/>
              </a:rPr>
              <a:t>advocacy for AEG and the </a:t>
            </a:r>
            <a:r>
              <a:rPr lang="en-US" sz="12000" dirty="0" smtClean="0">
                <a:latin typeface="Century" pitchFamily="18" charset="0"/>
              </a:rPr>
              <a:t>			professions </a:t>
            </a:r>
            <a:r>
              <a:rPr lang="en-US" sz="12000" dirty="0">
                <a:latin typeface="Century" pitchFamily="18" charset="0"/>
              </a:rPr>
              <a:t>of engineering geology, </a:t>
            </a:r>
            <a:r>
              <a:rPr lang="en-US" sz="12000" dirty="0" smtClean="0">
                <a:latin typeface="Century" pitchFamily="18" charset="0"/>
              </a:rPr>
              <a:t>			environmental </a:t>
            </a:r>
            <a:r>
              <a:rPr lang="en-US" sz="12000" dirty="0">
                <a:latin typeface="Century" pitchFamily="18" charset="0"/>
              </a:rPr>
              <a:t>geology, and </a:t>
            </a:r>
            <a:r>
              <a:rPr lang="en-US" sz="12000" dirty="0" smtClean="0">
                <a:latin typeface="Century" pitchFamily="18" charset="0"/>
              </a:rPr>
              <a:t>related 			fields</a:t>
            </a:r>
            <a:r>
              <a:rPr lang="en-US" dirty="0" smtClean="0">
                <a:solidFill>
                  <a:schemeClr val="tx1">
                    <a:lumMod val="75000"/>
                    <a:lumOff val="25000"/>
                  </a:schemeClr>
                </a:solidFill>
                <a:latin typeface="Arial" pitchFamily="34" charset="0"/>
              </a:rPr>
              <a:t> </a:t>
            </a:r>
            <a:endParaRPr lang="en-US" dirty="0">
              <a:solidFill>
                <a:schemeClr val="tx1">
                  <a:lumMod val="75000"/>
                  <a:lumOff val="25000"/>
                </a:schemeClr>
              </a:solidFill>
              <a:latin typeface="Arial" pitchFamily="34" charset="0"/>
            </a:endParaRPr>
          </a:p>
        </p:txBody>
      </p:sp>
      <p:sp>
        <p:nvSpPr>
          <p:cNvPr id="11" name="TextBox 10"/>
          <p:cNvSpPr txBox="1"/>
          <p:nvPr/>
        </p:nvSpPr>
        <p:spPr>
          <a:xfrm>
            <a:off x="533400" y="3124200"/>
            <a:ext cx="7696200" cy="3416320"/>
          </a:xfrm>
          <a:prstGeom prst="rect">
            <a:avLst/>
          </a:prstGeom>
          <a:noFill/>
        </p:spPr>
        <p:txBody>
          <a:bodyPr wrap="square" rtlCol="0">
            <a:spAutoFit/>
          </a:bodyPr>
          <a:lstStyle/>
          <a:p>
            <a:pPr marL="171450" indent="-171450">
              <a:buFont typeface="Arial" pitchFamily="34" charset="0"/>
              <a:buChar char="•"/>
            </a:pPr>
            <a:r>
              <a:rPr lang="en-US" sz="2400" dirty="0" smtClean="0"/>
              <a:t>AEG </a:t>
            </a:r>
            <a:r>
              <a:rPr lang="en-US" sz="2400" dirty="0"/>
              <a:t>members who volunteer their </a:t>
            </a:r>
            <a:r>
              <a:rPr lang="en-US" sz="2400" dirty="0" smtClean="0"/>
              <a:t>time and share </a:t>
            </a:r>
            <a:r>
              <a:rPr lang="en-US" sz="2400" dirty="0"/>
              <a:t>their </a:t>
            </a:r>
            <a:r>
              <a:rPr lang="en-US" sz="2400" dirty="0" smtClean="0"/>
              <a:t>experiences:</a:t>
            </a:r>
          </a:p>
          <a:p>
            <a:pPr marL="628650" lvl="1" indent="-171450">
              <a:buFont typeface="Arial" pitchFamily="34" charset="0"/>
              <a:buChar char="•"/>
            </a:pPr>
            <a:r>
              <a:rPr lang="en-US" sz="2400" dirty="0" smtClean="0"/>
              <a:t>Professionals</a:t>
            </a:r>
          </a:p>
          <a:p>
            <a:pPr marL="628650" lvl="1" indent="-171450">
              <a:buFont typeface="Arial" pitchFamily="34" charset="0"/>
              <a:buChar char="•"/>
            </a:pPr>
            <a:r>
              <a:rPr lang="en-US" sz="2400" dirty="0"/>
              <a:t>C</a:t>
            </a:r>
            <a:r>
              <a:rPr lang="en-US" sz="2400" dirty="0" smtClean="0"/>
              <a:t>ommunity members</a:t>
            </a:r>
          </a:p>
          <a:p>
            <a:pPr marL="628650" lvl="1" indent="-171450">
              <a:buFont typeface="Arial" pitchFamily="34" charset="0"/>
              <a:buChar char="•"/>
            </a:pPr>
            <a:r>
              <a:rPr lang="en-US" sz="2400" dirty="0"/>
              <a:t>S</a:t>
            </a:r>
            <a:r>
              <a:rPr lang="en-US" sz="2400" dirty="0" smtClean="0"/>
              <a:t>tudents</a:t>
            </a:r>
            <a:endParaRPr lang="en-US" sz="2400" dirty="0"/>
          </a:p>
          <a:p>
            <a:pPr marL="171450" indent="-171450">
              <a:buFont typeface="Arial" pitchFamily="34" charset="0"/>
              <a:buChar char="•"/>
            </a:pPr>
            <a:r>
              <a:rPr lang="en-US" sz="2400" dirty="0" smtClean="0"/>
              <a:t>VPP Provide</a:t>
            </a:r>
          </a:p>
          <a:p>
            <a:pPr marL="628650" lvl="1" indent="-171450">
              <a:buFont typeface="Arial" pitchFamily="34" charset="0"/>
              <a:buChar char="•"/>
            </a:pPr>
            <a:r>
              <a:rPr lang="en-US" sz="2400" dirty="0" smtClean="0"/>
              <a:t>Greater awareness of AEG</a:t>
            </a:r>
          </a:p>
          <a:p>
            <a:pPr marL="628650" lvl="1" indent="-171450">
              <a:buFont typeface="Arial" pitchFamily="34" charset="0"/>
              <a:buChar char="•"/>
            </a:pPr>
            <a:r>
              <a:rPr lang="en-US" sz="2400" dirty="0" smtClean="0"/>
              <a:t>Role </a:t>
            </a:r>
            <a:r>
              <a:rPr lang="en-US" sz="2400" dirty="0"/>
              <a:t>our industry plays in </a:t>
            </a:r>
            <a:r>
              <a:rPr lang="en-US" sz="2400" dirty="0" smtClean="0"/>
              <a:t>society</a:t>
            </a:r>
          </a:p>
          <a:p>
            <a:pPr marL="628650" lvl="1" indent="-171450">
              <a:buFont typeface="Arial" pitchFamily="34" charset="0"/>
              <a:buChar char="•"/>
            </a:pPr>
            <a:r>
              <a:rPr lang="en-US" sz="2400" dirty="0" smtClean="0"/>
              <a:t>New </a:t>
            </a:r>
            <a:r>
              <a:rPr lang="en-US" sz="2400" dirty="0" smtClean="0"/>
              <a:t>members</a:t>
            </a:r>
            <a:endParaRPr lang="en-US" sz="2400" dirty="0"/>
          </a:p>
        </p:txBody>
      </p:sp>
    </p:spTree>
    <p:extLst>
      <p:ext uri="{BB962C8B-B14F-4D97-AF65-F5344CB8AC3E}">
        <p14:creationId xmlns:p14="http://schemas.microsoft.com/office/powerpoint/2010/main" xmlns="" val="30664361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xmlns=""/>
              </a:ext>
            </a:extLst>
          </a:blip>
          <a:stretch>
            <a:fillRect/>
          </a:stretch>
        </p:blipFill>
        <p:spPr>
          <a:xfrm>
            <a:off x="8539807" y="36266"/>
            <a:ext cx="581781" cy="649534"/>
          </a:xfrm>
          <a:prstGeom prst="rect">
            <a:avLst/>
          </a:prstGeom>
          <a:solidFill>
            <a:schemeClr val="accent3">
              <a:lumMod val="75000"/>
            </a:schemeClr>
          </a:solidFill>
        </p:spPr>
      </p:pic>
      <p:cxnSp>
        <p:nvCxnSpPr>
          <p:cNvPr id="7" name="Straight Connector 6"/>
          <p:cNvCxnSpPr/>
          <p:nvPr/>
        </p:nvCxnSpPr>
        <p:spPr>
          <a:xfrm flipH="1">
            <a:off x="0" y="762000"/>
            <a:ext cx="9144000" cy="0"/>
          </a:xfrm>
          <a:prstGeom prst="line">
            <a:avLst/>
          </a:prstGeom>
          <a:ln w="63500" cmpd="tri">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4800600" y="0"/>
            <a:ext cx="3739207" cy="769441"/>
          </a:xfrm>
          <a:prstGeom prst="rect">
            <a:avLst/>
          </a:prstGeom>
          <a:noFill/>
        </p:spPr>
        <p:txBody>
          <a:bodyPr wrap="square" rtlCol="0">
            <a:spAutoFit/>
          </a:bodyPr>
          <a:lstStyle/>
          <a:p>
            <a:r>
              <a:rPr lang="en-US" sz="1600" dirty="0" smtClean="0">
                <a:latin typeface="Arial" pitchFamily="34" charset="0"/>
              </a:rPr>
              <a:t>Association of Environmental &amp; </a:t>
            </a:r>
          </a:p>
          <a:p>
            <a:r>
              <a:rPr lang="en-US" sz="1600" dirty="0" smtClean="0">
                <a:latin typeface="Arial" pitchFamily="34" charset="0"/>
              </a:rPr>
              <a:t>Engineering Geologists</a:t>
            </a:r>
          </a:p>
          <a:p>
            <a:r>
              <a:rPr lang="en-US" sz="1200" dirty="0" smtClean="0">
                <a:solidFill>
                  <a:srgbClr val="663300"/>
                </a:solidFill>
                <a:latin typeface="Century" pitchFamily="18" charset="0"/>
              </a:rPr>
              <a:t>Connecting Professionals, Practice and the Public</a:t>
            </a:r>
            <a:endParaRPr lang="en-US" sz="1200" dirty="0">
              <a:solidFill>
                <a:srgbClr val="663300"/>
              </a:solidFill>
              <a:latin typeface="Century" pitchFamily="18" charset="0"/>
            </a:endParaRPr>
          </a:p>
        </p:txBody>
      </p:sp>
      <p:sp>
        <p:nvSpPr>
          <p:cNvPr id="9" name="Title 1"/>
          <p:cNvSpPr txBox="1">
            <a:spLocks/>
          </p:cNvSpPr>
          <p:nvPr/>
        </p:nvSpPr>
        <p:spPr>
          <a:xfrm>
            <a:off x="0" y="873183"/>
            <a:ext cx="9155557" cy="1946217"/>
          </a:xfrm>
          <a:prstGeom prst="rect">
            <a:avLst/>
          </a:prstGeom>
          <a:solidFill>
            <a:schemeClr val="accent6"/>
          </a:solidFill>
          <a:effectLst>
            <a:innerShdw blurRad="114300">
              <a:prstClr val="black"/>
            </a:innerShdw>
          </a:effectLst>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2800" dirty="0" smtClean="0">
                <a:latin typeface="Century" pitchFamily="18" charset="0"/>
              </a:rPr>
              <a:t>   Goal</a:t>
            </a:r>
            <a:r>
              <a:rPr lang="en-US" sz="2800" dirty="0" smtClean="0">
                <a:latin typeface="Century" pitchFamily="18" charset="0"/>
              </a:rPr>
              <a:t>:	</a:t>
            </a:r>
            <a:r>
              <a:rPr lang="en-US" sz="2800" dirty="0" smtClean="0">
                <a:latin typeface="Century" pitchFamily="18" charset="0"/>
              </a:rPr>
              <a:t>	</a:t>
            </a:r>
            <a:r>
              <a:rPr lang="en-US" sz="2400" dirty="0" smtClean="0">
                <a:latin typeface="Century" pitchFamily="18" charset="0"/>
              </a:rPr>
              <a:t>Increase </a:t>
            </a:r>
            <a:r>
              <a:rPr lang="en-US" sz="2400" dirty="0">
                <a:latin typeface="Century" pitchFamily="18" charset="0"/>
              </a:rPr>
              <a:t>advocacy for AEG and the </a:t>
            </a:r>
            <a:r>
              <a:rPr lang="en-US" sz="2400" dirty="0" smtClean="0">
                <a:latin typeface="Century" pitchFamily="18" charset="0"/>
              </a:rPr>
              <a:t>			</a:t>
            </a:r>
            <a:r>
              <a:rPr lang="en-US" sz="2400" dirty="0" smtClean="0">
                <a:latin typeface="Century" pitchFamily="18" charset="0"/>
              </a:rPr>
              <a:t>	professions </a:t>
            </a:r>
            <a:r>
              <a:rPr lang="en-US" sz="2400" dirty="0">
                <a:latin typeface="Century" pitchFamily="18" charset="0"/>
              </a:rPr>
              <a:t>of engineering geology, </a:t>
            </a:r>
            <a:r>
              <a:rPr lang="en-US" sz="2400" dirty="0" smtClean="0">
                <a:latin typeface="Century" pitchFamily="18" charset="0"/>
              </a:rPr>
              <a:t>			</a:t>
            </a:r>
            <a:r>
              <a:rPr lang="en-US" sz="2400" dirty="0" smtClean="0">
                <a:latin typeface="Century" pitchFamily="18" charset="0"/>
              </a:rPr>
              <a:t>	environmental </a:t>
            </a:r>
            <a:r>
              <a:rPr lang="en-US" sz="2400" dirty="0">
                <a:latin typeface="Century" pitchFamily="18" charset="0"/>
              </a:rPr>
              <a:t>geology, and </a:t>
            </a:r>
            <a:r>
              <a:rPr lang="en-US" sz="2400" dirty="0" smtClean="0">
                <a:latin typeface="Century" pitchFamily="18" charset="0"/>
              </a:rPr>
              <a:t>related 			</a:t>
            </a:r>
            <a:r>
              <a:rPr lang="en-US" sz="2400" dirty="0" smtClean="0">
                <a:latin typeface="Century" pitchFamily="18" charset="0"/>
              </a:rPr>
              <a:t>	fields, continued…….</a:t>
            </a:r>
            <a:endParaRPr lang="en-US" sz="1000" dirty="0">
              <a:solidFill>
                <a:schemeClr val="tx1">
                  <a:lumMod val="75000"/>
                  <a:lumOff val="25000"/>
                </a:schemeClr>
              </a:solidFill>
              <a:latin typeface="Arial" pitchFamily="34" charset="0"/>
            </a:endParaRPr>
          </a:p>
        </p:txBody>
      </p:sp>
      <p:sp>
        <p:nvSpPr>
          <p:cNvPr id="11" name="TextBox 10"/>
          <p:cNvSpPr txBox="1"/>
          <p:nvPr/>
        </p:nvSpPr>
        <p:spPr>
          <a:xfrm>
            <a:off x="0" y="3352800"/>
            <a:ext cx="9296400" cy="2862322"/>
          </a:xfrm>
          <a:prstGeom prst="rect">
            <a:avLst/>
          </a:prstGeom>
          <a:noFill/>
        </p:spPr>
        <p:txBody>
          <a:bodyPr wrap="square" rtlCol="0">
            <a:spAutoFit/>
          </a:bodyPr>
          <a:lstStyle/>
          <a:p>
            <a:pPr marL="628650" lvl="1" indent="-171450">
              <a:lnSpc>
                <a:spcPct val="150000"/>
              </a:lnSpc>
              <a:buFont typeface="Arial" pitchFamily="34" charset="0"/>
              <a:buChar char="•"/>
            </a:pPr>
            <a:r>
              <a:rPr lang="en-US" sz="2400" dirty="0" smtClean="0"/>
              <a:t>Administered within the Section level</a:t>
            </a:r>
          </a:p>
          <a:p>
            <a:pPr marL="628650" lvl="1" indent="-171450">
              <a:lnSpc>
                <a:spcPct val="150000"/>
              </a:lnSpc>
              <a:buFont typeface="Arial" pitchFamily="34" charset="0"/>
              <a:buChar char="•"/>
            </a:pPr>
            <a:r>
              <a:rPr lang="en-US" sz="2400" dirty="0" smtClean="0"/>
              <a:t>Section </a:t>
            </a:r>
            <a:r>
              <a:rPr lang="en-US" sz="2400" dirty="0"/>
              <a:t>is responsible for the program within their </a:t>
            </a:r>
            <a:r>
              <a:rPr lang="en-US" sz="2400" dirty="0" smtClean="0"/>
              <a:t>boundaries</a:t>
            </a:r>
          </a:p>
          <a:p>
            <a:pPr marL="1085850" lvl="2" indent="-171450">
              <a:lnSpc>
                <a:spcPct val="150000"/>
              </a:lnSpc>
              <a:buFont typeface="Arial" pitchFamily="34" charset="0"/>
              <a:buChar char="•"/>
            </a:pPr>
            <a:r>
              <a:rPr lang="en-US" sz="2400" dirty="0" smtClean="0"/>
              <a:t>Scheduling </a:t>
            </a:r>
            <a:r>
              <a:rPr lang="en-US" sz="2400" dirty="0"/>
              <a:t>VPP </a:t>
            </a:r>
            <a:r>
              <a:rPr lang="en-US" sz="2400" dirty="0" smtClean="0"/>
              <a:t>presentations</a:t>
            </a:r>
          </a:p>
          <a:p>
            <a:pPr marL="1085850" lvl="2" indent="-171450">
              <a:lnSpc>
                <a:spcPct val="150000"/>
              </a:lnSpc>
              <a:buFont typeface="Arial" pitchFamily="34" charset="0"/>
              <a:buChar char="•"/>
            </a:pPr>
            <a:r>
              <a:rPr lang="en-US" sz="2400" dirty="0" smtClean="0"/>
              <a:t>Promoting </a:t>
            </a:r>
            <a:r>
              <a:rPr lang="en-US" sz="2400" dirty="0"/>
              <a:t>the </a:t>
            </a:r>
            <a:r>
              <a:rPr lang="en-US" sz="2400" dirty="0" smtClean="0"/>
              <a:t>VPP</a:t>
            </a:r>
          </a:p>
          <a:p>
            <a:pPr marL="1085850" lvl="2" indent="-171450">
              <a:lnSpc>
                <a:spcPct val="150000"/>
              </a:lnSpc>
              <a:buFont typeface="Arial" pitchFamily="34" charset="0"/>
              <a:buChar char="•"/>
            </a:pPr>
            <a:r>
              <a:rPr lang="en-US" sz="2400" dirty="0" smtClean="0"/>
              <a:t>VPP </a:t>
            </a:r>
            <a:r>
              <a:rPr lang="en-US" sz="2400" dirty="0"/>
              <a:t>Liaison </a:t>
            </a:r>
            <a:r>
              <a:rPr lang="en-US" sz="2400" dirty="0" smtClean="0"/>
              <a:t>position - voluntary position </a:t>
            </a:r>
            <a:endParaRPr lang="en-US" sz="2400" dirty="0"/>
          </a:p>
        </p:txBody>
      </p:sp>
    </p:spTree>
    <p:extLst>
      <p:ext uri="{BB962C8B-B14F-4D97-AF65-F5344CB8AC3E}">
        <p14:creationId xmlns:p14="http://schemas.microsoft.com/office/powerpoint/2010/main" xmlns="" val="30664361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xmlns=""/>
              </a:ext>
            </a:extLst>
          </a:blip>
          <a:stretch>
            <a:fillRect/>
          </a:stretch>
        </p:blipFill>
        <p:spPr>
          <a:xfrm>
            <a:off x="8539807" y="36266"/>
            <a:ext cx="581781" cy="649534"/>
          </a:xfrm>
          <a:prstGeom prst="rect">
            <a:avLst/>
          </a:prstGeom>
          <a:solidFill>
            <a:schemeClr val="accent3">
              <a:lumMod val="75000"/>
            </a:schemeClr>
          </a:solidFill>
        </p:spPr>
      </p:pic>
      <p:cxnSp>
        <p:nvCxnSpPr>
          <p:cNvPr id="7" name="Straight Connector 6"/>
          <p:cNvCxnSpPr/>
          <p:nvPr/>
        </p:nvCxnSpPr>
        <p:spPr>
          <a:xfrm flipH="1">
            <a:off x="0" y="762000"/>
            <a:ext cx="9144000" cy="0"/>
          </a:xfrm>
          <a:prstGeom prst="line">
            <a:avLst/>
          </a:prstGeom>
          <a:ln w="63500" cmpd="tri">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4800600" y="0"/>
            <a:ext cx="3739207" cy="769441"/>
          </a:xfrm>
          <a:prstGeom prst="rect">
            <a:avLst/>
          </a:prstGeom>
          <a:noFill/>
        </p:spPr>
        <p:txBody>
          <a:bodyPr wrap="square" rtlCol="0">
            <a:spAutoFit/>
          </a:bodyPr>
          <a:lstStyle/>
          <a:p>
            <a:r>
              <a:rPr lang="en-US" sz="1600" dirty="0" smtClean="0">
                <a:latin typeface="Arial" pitchFamily="34" charset="0"/>
              </a:rPr>
              <a:t>Association of Environmental &amp; </a:t>
            </a:r>
          </a:p>
          <a:p>
            <a:r>
              <a:rPr lang="en-US" sz="1600" dirty="0" smtClean="0">
                <a:latin typeface="Arial" pitchFamily="34" charset="0"/>
              </a:rPr>
              <a:t>Engineering Geologists</a:t>
            </a:r>
          </a:p>
          <a:p>
            <a:r>
              <a:rPr lang="en-US" sz="1200" dirty="0" smtClean="0">
                <a:solidFill>
                  <a:srgbClr val="663300"/>
                </a:solidFill>
                <a:latin typeface="Century" pitchFamily="18" charset="0"/>
              </a:rPr>
              <a:t>Connecting Professionals, Practice and the Public</a:t>
            </a:r>
            <a:endParaRPr lang="en-US" sz="1200" dirty="0">
              <a:solidFill>
                <a:srgbClr val="663300"/>
              </a:solidFill>
              <a:latin typeface="Century" pitchFamily="18" charset="0"/>
            </a:endParaRPr>
          </a:p>
        </p:txBody>
      </p:sp>
      <p:sp>
        <p:nvSpPr>
          <p:cNvPr id="9" name="Title 1"/>
          <p:cNvSpPr txBox="1">
            <a:spLocks/>
          </p:cNvSpPr>
          <p:nvPr/>
        </p:nvSpPr>
        <p:spPr>
          <a:xfrm>
            <a:off x="-22412" y="779540"/>
            <a:ext cx="9144000" cy="1470025"/>
          </a:xfrm>
          <a:prstGeom prst="rect">
            <a:avLst/>
          </a:prstGeom>
        </p:spPr>
        <p:txBody>
          <a:bodyPr vert="horz" lIns="91440" tIns="45720" rIns="91440" bIns="45720" rtlCol="0" anchor="ctr">
            <a:normAutofit fontScale="3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800" dirty="0">
                <a:latin typeface="Century" pitchFamily="18" charset="0"/>
              </a:rPr>
              <a:t>Responsibilities and Duties of </a:t>
            </a:r>
          </a:p>
          <a:p>
            <a:r>
              <a:rPr lang="en-US" sz="14800" dirty="0">
                <a:latin typeface="Century" pitchFamily="18" charset="0"/>
              </a:rPr>
              <a:t>Section VPP Liaison</a:t>
            </a:r>
          </a:p>
          <a:p>
            <a:r>
              <a:rPr lang="en-US" dirty="0" smtClean="0">
                <a:solidFill>
                  <a:schemeClr val="tx1">
                    <a:lumMod val="75000"/>
                    <a:lumOff val="25000"/>
                  </a:schemeClr>
                </a:solidFill>
                <a:latin typeface="Arial" pitchFamily="34" charset="0"/>
              </a:rPr>
              <a:t> </a:t>
            </a:r>
            <a:endParaRPr lang="en-US" dirty="0">
              <a:solidFill>
                <a:schemeClr val="tx1">
                  <a:lumMod val="75000"/>
                  <a:lumOff val="25000"/>
                </a:schemeClr>
              </a:solidFill>
              <a:latin typeface="Arial" pitchFamily="34" charset="0"/>
            </a:endParaRPr>
          </a:p>
        </p:txBody>
      </p:sp>
      <p:graphicFrame>
        <p:nvGraphicFramePr>
          <p:cNvPr id="10" name="Diagram 9"/>
          <p:cNvGraphicFramePr/>
          <p:nvPr>
            <p:extLst>
              <p:ext uri="{D42A27DB-BD31-4B8C-83A1-F6EECF244321}">
                <p14:modId xmlns:p14="http://schemas.microsoft.com/office/powerpoint/2010/main" xmlns="" val="3770313259"/>
              </p:ext>
            </p:extLst>
          </p:nvPr>
        </p:nvGraphicFramePr>
        <p:xfrm>
          <a:off x="2168996" y="2133600"/>
          <a:ext cx="5263207" cy="4521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xmlns="" val="524423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xmlns=""/>
              </a:ext>
            </a:extLst>
          </a:blip>
          <a:stretch>
            <a:fillRect/>
          </a:stretch>
        </p:blipFill>
        <p:spPr>
          <a:xfrm>
            <a:off x="8539807" y="36266"/>
            <a:ext cx="581781" cy="649534"/>
          </a:xfrm>
          <a:prstGeom prst="rect">
            <a:avLst/>
          </a:prstGeom>
          <a:solidFill>
            <a:schemeClr val="accent3">
              <a:lumMod val="75000"/>
            </a:schemeClr>
          </a:solidFill>
        </p:spPr>
      </p:pic>
      <p:cxnSp>
        <p:nvCxnSpPr>
          <p:cNvPr id="7" name="Straight Connector 6"/>
          <p:cNvCxnSpPr/>
          <p:nvPr/>
        </p:nvCxnSpPr>
        <p:spPr>
          <a:xfrm flipH="1">
            <a:off x="0" y="762000"/>
            <a:ext cx="9144000" cy="0"/>
          </a:xfrm>
          <a:prstGeom prst="line">
            <a:avLst/>
          </a:prstGeom>
          <a:ln w="63500" cmpd="tri">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4800600" y="0"/>
            <a:ext cx="3739207" cy="769441"/>
          </a:xfrm>
          <a:prstGeom prst="rect">
            <a:avLst/>
          </a:prstGeom>
          <a:noFill/>
        </p:spPr>
        <p:txBody>
          <a:bodyPr wrap="square" rtlCol="0">
            <a:spAutoFit/>
          </a:bodyPr>
          <a:lstStyle/>
          <a:p>
            <a:r>
              <a:rPr lang="en-US" sz="1600" dirty="0" smtClean="0">
                <a:latin typeface="Arial" pitchFamily="34" charset="0"/>
              </a:rPr>
              <a:t>Association of Environmental &amp; </a:t>
            </a:r>
          </a:p>
          <a:p>
            <a:r>
              <a:rPr lang="en-US" sz="1600" dirty="0" smtClean="0">
                <a:latin typeface="Arial" pitchFamily="34" charset="0"/>
              </a:rPr>
              <a:t>Engineering Geologists</a:t>
            </a:r>
          </a:p>
          <a:p>
            <a:r>
              <a:rPr lang="en-US" sz="1200" dirty="0" smtClean="0">
                <a:solidFill>
                  <a:srgbClr val="663300"/>
                </a:solidFill>
                <a:latin typeface="Century" pitchFamily="18" charset="0"/>
              </a:rPr>
              <a:t>Connecting Professionals, Practice and the Public</a:t>
            </a:r>
            <a:endParaRPr lang="en-US" sz="1200" dirty="0">
              <a:solidFill>
                <a:srgbClr val="663300"/>
              </a:solidFill>
              <a:latin typeface="Century" pitchFamily="18" charset="0"/>
            </a:endParaRPr>
          </a:p>
        </p:txBody>
      </p:sp>
      <p:sp>
        <p:nvSpPr>
          <p:cNvPr id="9" name="Title 1"/>
          <p:cNvSpPr txBox="1">
            <a:spLocks/>
          </p:cNvSpPr>
          <p:nvPr/>
        </p:nvSpPr>
        <p:spPr>
          <a:xfrm>
            <a:off x="0" y="914400"/>
            <a:ext cx="9144000" cy="1207264"/>
          </a:xfrm>
          <a:prstGeom prst="rect">
            <a:avLst/>
          </a:prstGeom>
          <a:solidFill>
            <a:srgbClr val="FFFF66"/>
          </a:solidFill>
          <a:effectLst>
            <a:innerShdw blurRad="114300">
              <a:prstClr val="black"/>
            </a:innerShdw>
          </a:effectLst>
        </p:spPr>
        <p:txBody>
          <a:bodyPr vert="horz" lIns="91440" tIns="45720" rIns="91440" bIns="45720" rtlCol="0" anchor="ctr">
            <a:normAutofit fontScale="850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lvl="0"/>
            <a:r>
              <a:rPr lang="en-US" sz="5200" dirty="0" smtClean="0">
                <a:latin typeface="Century" pitchFamily="18" charset="0"/>
              </a:rPr>
              <a:t>Recruiting </a:t>
            </a:r>
            <a:r>
              <a:rPr lang="en-US" sz="5200" dirty="0">
                <a:latin typeface="Century" pitchFamily="18" charset="0"/>
              </a:rPr>
              <a:t>volunteers for </a:t>
            </a:r>
            <a:r>
              <a:rPr lang="en-US" sz="5200" dirty="0" smtClean="0">
                <a:latin typeface="Century" pitchFamily="18" charset="0"/>
              </a:rPr>
              <a:t>the VPP</a:t>
            </a:r>
            <a:r>
              <a:rPr lang="en-US" dirty="0" smtClean="0">
                <a:solidFill>
                  <a:schemeClr val="tx1">
                    <a:lumMod val="75000"/>
                    <a:lumOff val="25000"/>
                  </a:schemeClr>
                </a:solidFill>
                <a:latin typeface="Century" pitchFamily="18" charset="0"/>
              </a:rPr>
              <a:t> </a:t>
            </a:r>
            <a:endParaRPr lang="en-US" dirty="0">
              <a:solidFill>
                <a:schemeClr val="tx1">
                  <a:lumMod val="75000"/>
                  <a:lumOff val="25000"/>
                </a:schemeClr>
              </a:solidFill>
              <a:latin typeface="Century" pitchFamily="18" charset="0"/>
            </a:endParaRPr>
          </a:p>
        </p:txBody>
      </p:sp>
      <p:sp>
        <p:nvSpPr>
          <p:cNvPr id="11" name="TextBox 10"/>
          <p:cNvSpPr txBox="1"/>
          <p:nvPr/>
        </p:nvSpPr>
        <p:spPr>
          <a:xfrm>
            <a:off x="762000" y="2362200"/>
            <a:ext cx="6581580" cy="2954655"/>
          </a:xfrm>
          <a:prstGeom prst="rect">
            <a:avLst/>
          </a:prstGeom>
          <a:noFill/>
        </p:spPr>
        <p:txBody>
          <a:bodyPr wrap="square" rtlCol="0">
            <a:spAutoFit/>
          </a:bodyPr>
          <a:lstStyle/>
          <a:p>
            <a:pPr marL="285750" indent="-285750">
              <a:lnSpc>
                <a:spcPct val="150000"/>
              </a:lnSpc>
              <a:buFont typeface="Arial" pitchFamily="34" charset="0"/>
              <a:buChar char="•"/>
            </a:pPr>
            <a:r>
              <a:rPr lang="en-US" sz="2200" dirty="0" smtClean="0"/>
              <a:t>Maintain </a:t>
            </a:r>
            <a:r>
              <a:rPr lang="en-US" sz="2200" dirty="0"/>
              <a:t>a list of current VPP </a:t>
            </a:r>
            <a:r>
              <a:rPr lang="en-US" sz="2200" dirty="0" smtClean="0"/>
              <a:t>volunteers</a:t>
            </a:r>
          </a:p>
          <a:p>
            <a:pPr marL="285750" indent="-285750">
              <a:lnSpc>
                <a:spcPct val="150000"/>
              </a:lnSpc>
              <a:buFont typeface="Arial" pitchFamily="34" charset="0"/>
              <a:buChar char="•"/>
            </a:pPr>
            <a:r>
              <a:rPr lang="en-US" sz="2200" dirty="0" smtClean="0"/>
              <a:t>Enlist </a:t>
            </a:r>
            <a:r>
              <a:rPr lang="en-US" sz="2200" dirty="0"/>
              <a:t>additional Section members to </a:t>
            </a:r>
            <a:r>
              <a:rPr lang="en-US" sz="2200" dirty="0" smtClean="0"/>
              <a:t>participate</a:t>
            </a:r>
            <a:endParaRPr lang="en-US" sz="2200" dirty="0"/>
          </a:p>
          <a:p>
            <a:pPr marL="285750" indent="-285750">
              <a:lnSpc>
                <a:spcPct val="150000"/>
              </a:lnSpc>
              <a:buFont typeface="Arial" pitchFamily="34" charset="0"/>
              <a:buChar char="•"/>
            </a:pPr>
            <a:r>
              <a:rPr lang="en-US" sz="2200" dirty="0"/>
              <a:t>E</a:t>
            </a:r>
            <a:r>
              <a:rPr lang="en-US" sz="2200" dirty="0" smtClean="0"/>
              <a:t>mail requesting participation</a:t>
            </a:r>
          </a:p>
          <a:p>
            <a:pPr marL="285750" indent="-285750">
              <a:lnSpc>
                <a:spcPct val="150000"/>
              </a:lnSpc>
              <a:buFont typeface="Arial" pitchFamily="34" charset="0"/>
              <a:buChar char="•"/>
            </a:pPr>
            <a:r>
              <a:rPr lang="en-US" sz="2200" dirty="0" smtClean="0"/>
              <a:t>Ask </a:t>
            </a:r>
            <a:r>
              <a:rPr lang="en-US" sz="2200" dirty="0"/>
              <a:t>members to respond if they are interested in </a:t>
            </a:r>
            <a:r>
              <a:rPr lang="en-US" sz="2200" dirty="0" smtClean="0"/>
              <a:t>participating </a:t>
            </a:r>
            <a:endParaRPr lang="en-US" sz="2200" dirty="0" smtClean="0"/>
          </a:p>
          <a:p>
            <a:pPr marL="285750" indent="-285750">
              <a:lnSpc>
                <a:spcPct val="150000"/>
              </a:lnSpc>
              <a:buFont typeface="Arial" pitchFamily="34" charset="0"/>
              <a:buChar char="•"/>
            </a:pPr>
            <a:endParaRPr lang="en-US" sz="1400" dirty="0"/>
          </a:p>
        </p:txBody>
      </p:sp>
      <p:pic>
        <p:nvPicPr>
          <p:cNvPr id="8196" name="Picture 4" descr="C:\Users\svc\AppData\Local\Microsoft\Windows\Temporary Internet Files\Content.IE5\BEZZT4IB\MC900391298[1].wmf"/>
          <p:cNvPicPr>
            <a:picLocks noChangeAspect="1" noChangeArrowheads="1"/>
          </p:cNvPicPr>
          <p:nvPr/>
        </p:nvPicPr>
        <p:blipFill>
          <a:blip r:embed="rId3" cstate="print">
            <a:extLst>
              <a:ext uri="{28A0092B-C50C-407E-A947-70E740481C1C}">
                <a14:useLocalDpi xmlns:a14="http://schemas.microsoft.com/office/drawing/2010/main" xmlns=""/>
              </a:ext>
            </a:extLst>
          </a:blip>
          <a:srcRect/>
          <a:stretch>
            <a:fillRect/>
          </a:stretch>
        </p:blipFill>
        <p:spPr bwMode="auto">
          <a:xfrm>
            <a:off x="7178921" y="4928251"/>
            <a:ext cx="1708099" cy="1824228"/>
          </a:xfrm>
          <a:prstGeom prst="rect">
            <a:avLst/>
          </a:prstGeom>
          <a:noFill/>
          <a:extLst>
            <a:ext uri="{909E8E84-426E-40DD-AFC4-6F175D3DCCD1}">
              <a14:hiddenFill xmlns:a14="http://schemas.microsoft.com/office/drawing/2010/main" xmlns="">
                <a:solidFill>
                  <a:srgbClr val="FFFFFF"/>
                </a:solidFill>
              </a14:hiddenFill>
            </a:ext>
          </a:extLst>
        </p:spPr>
      </p:pic>
      <p:pic>
        <p:nvPicPr>
          <p:cNvPr id="11266" name="Picture 2" descr="C:\Users\svc\AppData\Local\Microsoft\Windows\Temporary Internet Files\Content.IE5\107FEWAN\MC900383604[1].wmf"/>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7696200" y="2133600"/>
            <a:ext cx="1013433" cy="1581714"/>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8735947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xmlns=""/>
              </a:ext>
            </a:extLst>
          </a:blip>
          <a:stretch>
            <a:fillRect/>
          </a:stretch>
        </p:blipFill>
        <p:spPr>
          <a:xfrm>
            <a:off x="8539807" y="36266"/>
            <a:ext cx="581781" cy="649534"/>
          </a:xfrm>
          <a:prstGeom prst="rect">
            <a:avLst/>
          </a:prstGeom>
          <a:solidFill>
            <a:schemeClr val="accent3">
              <a:lumMod val="75000"/>
            </a:schemeClr>
          </a:solidFill>
        </p:spPr>
      </p:pic>
      <p:cxnSp>
        <p:nvCxnSpPr>
          <p:cNvPr id="7" name="Straight Connector 6"/>
          <p:cNvCxnSpPr/>
          <p:nvPr/>
        </p:nvCxnSpPr>
        <p:spPr>
          <a:xfrm flipH="1">
            <a:off x="0" y="762000"/>
            <a:ext cx="9144000" cy="0"/>
          </a:xfrm>
          <a:prstGeom prst="line">
            <a:avLst/>
          </a:prstGeom>
          <a:ln w="63500" cmpd="tri">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4800600" y="0"/>
            <a:ext cx="3739207" cy="769441"/>
          </a:xfrm>
          <a:prstGeom prst="rect">
            <a:avLst/>
          </a:prstGeom>
          <a:noFill/>
        </p:spPr>
        <p:txBody>
          <a:bodyPr wrap="square" rtlCol="0">
            <a:spAutoFit/>
          </a:bodyPr>
          <a:lstStyle/>
          <a:p>
            <a:r>
              <a:rPr lang="en-US" sz="1600" dirty="0" smtClean="0">
                <a:latin typeface="Arial" pitchFamily="34" charset="0"/>
              </a:rPr>
              <a:t>Association of Environmental &amp; </a:t>
            </a:r>
          </a:p>
          <a:p>
            <a:r>
              <a:rPr lang="en-US" sz="1600" dirty="0" smtClean="0">
                <a:latin typeface="Arial" pitchFamily="34" charset="0"/>
              </a:rPr>
              <a:t>Engineering Geologists</a:t>
            </a:r>
          </a:p>
          <a:p>
            <a:r>
              <a:rPr lang="en-US" sz="1200" dirty="0" smtClean="0">
                <a:solidFill>
                  <a:srgbClr val="663300"/>
                </a:solidFill>
                <a:latin typeface="Century" pitchFamily="18" charset="0"/>
              </a:rPr>
              <a:t>Connecting Professionals, Practice and the Public</a:t>
            </a:r>
            <a:endParaRPr lang="en-US" sz="1200" dirty="0">
              <a:solidFill>
                <a:srgbClr val="663300"/>
              </a:solidFill>
              <a:latin typeface="Century" pitchFamily="18" charset="0"/>
            </a:endParaRPr>
          </a:p>
        </p:txBody>
      </p:sp>
      <p:sp>
        <p:nvSpPr>
          <p:cNvPr id="9" name="Title 1"/>
          <p:cNvSpPr txBox="1">
            <a:spLocks/>
          </p:cNvSpPr>
          <p:nvPr/>
        </p:nvSpPr>
        <p:spPr>
          <a:xfrm>
            <a:off x="0" y="914400"/>
            <a:ext cx="9144000" cy="1207264"/>
          </a:xfrm>
          <a:prstGeom prst="rect">
            <a:avLst/>
          </a:prstGeom>
          <a:solidFill>
            <a:srgbClr val="FFFF66"/>
          </a:solidFill>
          <a:effectLst>
            <a:innerShdw blurRad="114300">
              <a:prstClr val="black"/>
            </a:innerShdw>
          </a:effectLst>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lvl="0"/>
            <a:r>
              <a:rPr lang="en-US" sz="3200" dirty="0" smtClean="0">
                <a:latin typeface="Century" pitchFamily="18" charset="0"/>
              </a:rPr>
              <a:t>Recruiting </a:t>
            </a:r>
            <a:r>
              <a:rPr lang="en-US" sz="3200" dirty="0">
                <a:latin typeface="Century" pitchFamily="18" charset="0"/>
              </a:rPr>
              <a:t>volunteers for </a:t>
            </a:r>
            <a:r>
              <a:rPr lang="en-US" sz="3200" dirty="0" smtClean="0">
                <a:latin typeface="Century" pitchFamily="18" charset="0"/>
              </a:rPr>
              <a:t>the VPP, continued…</a:t>
            </a:r>
            <a:r>
              <a:rPr lang="en-US" sz="2800" dirty="0" smtClean="0">
                <a:solidFill>
                  <a:schemeClr val="tx1">
                    <a:lumMod val="75000"/>
                    <a:lumOff val="25000"/>
                  </a:schemeClr>
                </a:solidFill>
                <a:latin typeface="Century" pitchFamily="18" charset="0"/>
              </a:rPr>
              <a:t> </a:t>
            </a:r>
            <a:endParaRPr lang="en-US" sz="2800" dirty="0">
              <a:solidFill>
                <a:schemeClr val="tx1">
                  <a:lumMod val="75000"/>
                  <a:lumOff val="25000"/>
                </a:schemeClr>
              </a:solidFill>
              <a:latin typeface="Century" pitchFamily="18" charset="0"/>
            </a:endParaRPr>
          </a:p>
        </p:txBody>
      </p:sp>
      <p:sp>
        <p:nvSpPr>
          <p:cNvPr id="11" name="TextBox 10"/>
          <p:cNvSpPr txBox="1"/>
          <p:nvPr/>
        </p:nvSpPr>
        <p:spPr>
          <a:xfrm>
            <a:off x="533400" y="2286000"/>
            <a:ext cx="5943600" cy="4154984"/>
          </a:xfrm>
          <a:prstGeom prst="rect">
            <a:avLst/>
          </a:prstGeom>
          <a:noFill/>
        </p:spPr>
        <p:txBody>
          <a:bodyPr wrap="square" rtlCol="0">
            <a:spAutoFit/>
          </a:bodyPr>
          <a:lstStyle/>
          <a:p>
            <a:pPr marL="285750" indent="-285750">
              <a:lnSpc>
                <a:spcPct val="150000"/>
              </a:lnSpc>
              <a:buFont typeface="Arial" pitchFamily="34" charset="0"/>
              <a:buChar char="•"/>
            </a:pPr>
            <a:r>
              <a:rPr lang="en-US" sz="2200" dirty="0" smtClean="0"/>
              <a:t>Section </a:t>
            </a:r>
            <a:r>
              <a:rPr lang="en-US" sz="2200" dirty="0"/>
              <a:t>Chair </a:t>
            </a:r>
            <a:r>
              <a:rPr lang="en-US" sz="2200" dirty="0" smtClean="0"/>
              <a:t>maintains email </a:t>
            </a:r>
            <a:r>
              <a:rPr lang="en-US" sz="2200" dirty="0"/>
              <a:t>and </a:t>
            </a:r>
            <a:r>
              <a:rPr lang="en-US" sz="2200" dirty="0" smtClean="0"/>
              <a:t>contact </a:t>
            </a:r>
            <a:r>
              <a:rPr lang="en-US" sz="2200" dirty="0"/>
              <a:t>information </a:t>
            </a:r>
            <a:endParaRPr lang="en-US" sz="2200" dirty="0" smtClean="0"/>
          </a:p>
          <a:p>
            <a:pPr marL="285750" indent="-285750">
              <a:lnSpc>
                <a:spcPct val="150000"/>
              </a:lnSpc>
              <a:buFont typeface="Arial" pitchFamily="34" charset="0"/>
              <a:buChar char="•"/>
            </a:pPr>
            <a:r>
              <a:rPr lang="en-US" sz="2200" dirty="0" smtClean="0"/>
              <a:t>Create </a:t>
            </a:r>
            <a:r>
              <a:rPr lang="en-US" sz="2200" dirty="0"/>
              <a:t>a list of those who responded </a:t>
            </a:r>
            <a:endParaRPr lang="en-US" sz="2200" dirty="0" smtClean="0"/>
          </a:p>
          <a:p>
            <a:pPr marL="285750" indent="-285750">
              <a:lnSpc>
                <a:spcPct val="150000"/>
              </a:lnSpc>
              <a:buFont typeface="Arial" pitchFamily="34" charset="0"/>
              <a:buChar char="•"/>
            </a:pPr>
            <a:r>
              <a:rPr lang="en-US" sz="2200" dirty="0" smtClean="0"/>
              <a:t>Request volunteers </a:t>
            </a:r>
            <a:r>
              <a:rPr lang="en-US" sz="2200" dirty="0"/>
              <a:t>on an annual </a:t>
            </a:r>
            <a:r>
              <a:rPr lang="en-US" sz="2200" dirty="0" smtClean="0"/>
              <a:t>basis</a:t>
            </a:r>
          </a:p>
          <a:p>
            <a:pPr marL="285750" indent="-285750">
              <a:lnSpc>
                <a:spcPct val="150000"/>
              </a:lnSpc>
              <a:buFont typeface="Arial" pitchFamily="34" charset="0"/>
              <a:buChar char="•"/>
            </a:pPr>
            <a:r>
              <a:rPr lang="en-US" sz="2200" dirty="0" smtClean="0"/>
              <a:t>Volunteer </a:t>
            </a:r>
            <a:r>
              <a:rPr lang="en-US" sz="2200" dirty="0"/>
              <a:t>can then volunteer </a:t>
            </a:r>
            <a:r>
              <a:rPr lang="en-US" sz="2200" dirty="0" smtClean="0"/>
              <a:t>for </a:t>
            </a:r>
            <a:r>
              <a:rPr lang="en-US" sz="2200" dirty="0"/>
              <a:t>a specific </a:t>
            </a:r>
            <a:r>
              <a:rPr lang="en-US" sz="2200" dirty="0" smtClean="0"/>
              <a:t>event, based on</a:t>
            </a:r>
            <a:endParaRPr lang="en-US" sz="2200" dirty="0" smtClean="0"/>
          </a:p>
          <a:p>
            <a:pPr marL="742950" lvl="1" indent="-285750">
              <a:lnSpc>
                <a:spcPct val="150000"/>
              </a:lnSpc>
              <a:buFont typeface="Arial" pitchFamily="34" charset="0"/>
              <a:buChar char="•"/>
            </a:pPr>
            <a:r>
              <a:rPr lang="en-US" sz="2200" dirty="0"/>
              <a:t>I</a:t>
            </a:r>
            <a:r>
              <a:rPr lang="en-US" sz="2200" dirty="0" smtClean="0"/>
              <a:t>nterest and proximity </a:t>
            </a:r>
            <a:r>
              <a:rPr lang="en-US" sz="2200" dirty="0"/>
              <a:t>to the function </a:t>
            </a:r>
            <a:r>
              <a:rPr lang="en-US" sz="2200" dirty="0" smtClean="0"/>
              <a:t>location</a:t>
            </a:r>
            <a:r>
              <a:rPr lang="en-US" sz="1400" dirty="0" smtClean="0"/>
              <a:t> </a:t>
            </a:r>
            <a:endParaRPr lang="en-US" sz="1400" dirty="0"/>
          </a:p>
        </p:txBody>
      </p:sp>
      <p:pic>
        <p:nvPicPr>
          <p:cNvPr id="8196" name="Picture 4" descr="C:\Users\svc\AppData\Local\Microsoft\Windows\Temporary Internet Files\Content.IE5\BEZZT4IB\MC900391298[1].wmf"/>
          <p:cNvPicPr>
            <a:picLocks noChangeAspect="1" noChangeArrowheads="1"/>
          </p:cNvPicPr>
          <p:nvPr/>
        </p:nvPicPr>
        <p:blipFill>
          <a:blip r:embed="rId3" cstate="print">
            <a:extLst>
              <a:ext uri="{28A0092B-C50C-407E-A947-70E740481C1C}">
                <a14:useLocalDpi xmlns:a14="http://schemas.microsoft.com/office/drawing/2010/main" xmlns=""/>
              </a:ext>
            </a:extLst>
          </a:blip>
          <a:srcRect/>
          <a:stretch>
            <a:fillRect/>
          </a:stretch>
        </p:blipFill>
        <p:spPr bwMode="auto">
          <a:xfrm>
            <a:off x="7178921" y="4928251"/>
            <a:ext cx="1708099" cy="1824228"/>
          </a:xfrm>
          <a:prstGeom prst="rect">
            <a:avLst/>
          </a:prstGeom>
          <a:noFill/>
          <a:extLst>
            <a:ext uri="{909E8E84-426E-40DD-AFC4-6F175D3DCCD1}">
              <a14:hiddenFill xmlns:a14="http://schemas.microsoft.com/office/drawing/2010/main" xmlns="">
                <a:solidFill>
                  <a:srgbClr val="FFFFFF"/>
                </a:solidFill>
              </a14:hiddenFill>
            </a:ext>
          </a:extLst>
        </p:spPr>
      </p:pic>
      <p:pic>
        <p:nvPicPr>
          <p:cNvPr id="11266" name="Picture 2" descr="C:\Users\svc\AppData\Local\Microsoft\Windows\Temporary Internet Files\Content.IE5\107FEWAN\MC900383604[1].wmf"/>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7696200" y="2133600"/>
            <a:ext cx="1013433" cy="1581714"/>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8735947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xmlns=""/>
              </a:ext>
            </a:extLst>
          </a:blip>
          <a:stretch>
            <a:fillRect/>
          </a:stretch>
        </p:blipFill>
        <p:spPr>
          <a:xfrm>
            <a:off x="8539807" y="36266"/>
            <a:ext cx="581781" cy="649534"/>
          </a:xfrm>
          <a:prstGeom prst="rect">
            <a:avLst/>
          </a:prstGeom>
          <a:solidFill>
            <a:schemeClr val="accent3">
              <a:lumMod val="75000"/>
            </a:schemeClr>
          </a:solidFill>
        </p:spPr>
      </p:pic>
      <p:cxnSp>
        <p:nvCxnSpPr>
          <p:cNvPr id="7" name="Straight Connector 6"/>
          <p:cNvCxnSpPr/>
          <p:nvPr/>
        </p:nvCxnSpPr>
        <p:spPr>
          <a:xfrm flipH="1">
            <a:off x="0" y="762000"/>
            <a:ext cx="9144000" cy="0"/>
          </a:xfrm>
          <a:prstGeom prst="line">
            <a:avLst/>
          </a:prstGeom>
          <a:ln w="63500" cmpd="tri">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4800600" y="0"/>
            <a:ext cx="3739207" cy="769441"/>
          </a:xfrm>
          <a:prstGeom prst="rect">
            <a:avLst/>
          </a:prstGeom>
          <a:noFill/>
        </p:spPr>
        <p:txBody>
          <a:bodyPr wrap="square" rtlCol="0">
            <a:spAutoFit/>
          </a:bodyPr>
          <a:lstStyle/>
          <a:p>
            <a:r>
              <a:rPr lang="en-US" sz="1600" dirty="0" smtClean="0">
                <a:latin typeface="Arial" pitchFamily="34" charset="0"/>
              </a:rPr>
              <a:t>Association of Environmental &amp; </a:t>
            </a:r>
          </a:p>
          <a:p>
            <a:r>
              <a:rPr lang="en-US" sz="1600" dirty="0" smtClean="0">
                <a:latin typeface="Arial" pitchFamily="34" charset="0"/>
              </a:rPr>
              <a:t>Engineering Geologists</a:t>
            </a:r>
          </a:p>
          <a:p>
            <a:r>
              <a:rPr lang="en-US" sz="1200" dirty="0" smtClean="0">
                <a:solidFill>
                  <a:srgbClr val="663300"/>
                </a:solidFill>
                <a:latin typeface="Century" pitchFamily="18" charset="0"/>
              </a:rPr>
              <a:t>Connecting Professionals, Practice and the Public</a:t>
            </a:r>
            <a:endParaRPr lang="en-US" sz="1200" dirty="0">
              <a:solidFill>
                <a:srgbClr val="663300"/>
              </a:solidFill>
              <a:latin typeface="Century" pitchFamily="18" charset="0"/>
            </a:endParaRPr>
          </a:p>
        </p:txBody>
      </p:sp>
      <p:sp>
        <p:nvSpPr>
          <p:cNvPr id="9" name="Title 1"/>
          <p:cNvSpPr txBox="1">
            <a:spLocks/>
          </p:cNvSpPr>
          <p:nvPr/>
        </p:nvSpPr>
        <p:spPr>
          <a:xfrm>
            <a:off x="0" y="820586"/>
            <a:ext cx="9144000" cy="735013"/>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4000" dirty="0" smtClean="0"/>
              <a:t>Example </a:t>
            </a:r>
            <a:r>
              <a:rPr lang="en-US" sz="4000" dirty="0"/>
              <a:t>E</a:t>
            </a:r>
            <a:r>
              <a:rPr lang="en-US" sz="4000" dirty="0" smtClean="0"/>
              <a:t>mail</a:t>
            </a:r>
            <a:r>
              <a:rPr lang="en-US" sz="4000" dirty="0" smtClean="0">
                <a:solidFill>
                  <a:schemeClr val="tx1">
                    <a:lumMod val="75000"/>
                    <a:lumOff val="25000"/>
                  </a:schemeClr>
                </a:solidFill>
                <a:latin typeface="Arial" pitchFamily="34" charset="0"/>
              </a:rPr>
              <a:t> </a:t>
            </a:r>
            <a:endParaRPr lang="en-US" sz="4000" dirty="0">
              <a:solidFill>
                <a:schemeClr val="tx1">
                  <a:lumMod val="75000"/>
                  <a:lumOff val="25000"/>
                </a:schemeClr>
              </a:solidFill>
              <a:latin typeface="Arial" pitchFamily="34" charset="0"/>
            </a:endParaRPr>
          </a:p>
        </p:txBody>
      </p:sp>
      <p:sp>
        <p:nvSpPr>
          <p:cNvPr id="3" name="Rectangle 2"/>
          <p:cNvSpPr/>
          <p:nvPr/>
        </p:nvSpPr>
        <p:spPr>
          <a:xfrm>
            <a:off x="270952" y="1716318"/>
            <a:ext cx="8602096" cy="4801314"/>
          </a:xfrm>
          <a:prstGeom prst="rect">
            <a:avLst/>
          </a:prstGeom>
          <a:ln w="57150">
            <a:solidFill>
              <a:srgbClr val="0070C0"/>
            </a:solidFill>
          </a:ln>
        </p:spPr>
        <p:txBody>
          <a:bodyPr wrap="square">
            <a:spAutoFit/>
          </a:bodyPr>
          <a:lstStyle/>
          <a:p>
            <a:r>
              <a:rPr lang="en-US" sz="1600" dirty="0">
                <a:latin typeface="Consolas" pitchFamily="49" charset="0"/>
                <a:cs typeface="Consolas" pitchFamily="49" charset="0"/>
              </a:rPr>
              <a:t>Dear Section members;</a:t>
            </a:r>
          </a:p>
          <a:p>
            <a:endParaRPr lang="en-US" sz="1600" dirty="0">
              <a:latin typeface="Consolas" pitchFamily="49" charset="0"/>
              <a:cs typeface="Consolas" pitchFamily="49" charset="0"/>
            </a:endParaRPr>
          </a:p>
          <a:p>
            <a:r>
              <a:rPr lang="en-US" sz="1600" dirty="0">
                <a:latin typeface="Consolas" pitchFamily="49" charset="0"/>
                <a:cs typeface="Consolas" pitchFamily="49" charset="0"/>
              </a:rPr>
              <a:t>The ______ Section is seeking a Visiting Professional Program (VPP) Liaison to oversee the VPP program in our section.</a:t>
            </a:r>
          </a:p>
          <a:p>
            <a:endParaRPr lang="en-US" sz="1600" dirty="0">
              <a:latin typeface="Consolas" pitchFamily="49" charset="0"/>
              <a:cs typeface="Consolas" pitchFamily="49" charset="0"/>
            </a:endParaRPr>
          </a:p>
          <a:p>
            <a:r>
              <a:rPr lang="en-US" sz="1600" dirty="0">
                <a:latin typeface="Consolas" pitchFamily="49" charset="0"/>
                <a:cs typeface="Consolas" pitchFamily="49" charset="0"/>
              </a:rPr>
              <a:t>The goal of the VPP is to increase advocacy for AEG and the professions of engineering geology, environmental geology, and related fields to the general public.  This can be accomplished by AEG members who volunteer their time in order to share their experiences with other professionals, community members, students, and others who </a:t>
            </a:r>
            <a:r>
              <a:rPr lang="en-US" sz="1600" dirty="0" smtClean="0">
                <a:latin typeface="Consolas" pitchFamily="49" charset="0"/>
                <a:cs typeface="Consolas" pitchFamily="49" charset="0"/>
              </a:rPr>
              <a:t>may </a:t>
            </a:r>
            <a:r>
              <a:rPr lang="en-US" sz="1600" dirty="0">
                <a:latin typeface="Consolas" pitchFamily="49" charset="0"/>
                <a:cs typeface="Consolas" pitchFamily="49" charset="0"/>
              </a:rPr>
              <a:t>benefit from the services AEG and its members provide. </a:t>
            </a:r>
          </a:p>
          <a:p>
            <a:endParaRPr lang="en-US" sz="1600" dirty="0">
              <a:latin typeface="Consolas" pitchFamily="49" charset="0"/>
              <a:cs typeface="Consolas" pitchFamily="49" charset="0"/>
            </a:endParaRPr>
          </a:p>
          <a:p>
            <a:r>
              <a:rPr lang="en-US" sz="1600" dirty="0">
                <a:latin typeface="Consolas" pitchFamily="49" charset="0"/>
                <a:cs typeface="Consolas" pitchFamily="49" charset="0"/>
              </a:rPr>
              <a:t>The VPP liaison will coordinate with both VPP volunteers and potential venues to set up specific activities.  If you are interested in this worthwhile role, please contact _____ at _____.</a:t>
            </a:r>
          </a:p>
          <a:p>
            <a:endParaRPr lang="en-US" sz="1600" dirty="0">
              <a:latin typeface="Consolas" pitchFamily="49" charset="0"/>
              <a:cs typeface="Consolas" pitchFamily="49" charset="0"/>
            </a:endParaRPr>
          </a:p>
          <a:p>
            <a:r>
              <a:rPr lang="en-US" sz="1600" dirty="0">
                <a:latin typeface="Consolas" pitchFamily="49" charset="0"/>
                <a:cs typeface="Consolas" pitchFamily="49" charset="0"/>
              </a:rPr>
              <a:t>Thank you,</a:t>
            </a:r>
          </a:p>
          <a:p>
            <a:endParaRPr lang="en-US" sz="1600" dirty="0">
              <a:latin typeface="Consolas" pitchFamily="49" charset="0"/>
              <a:cs typeface="Consolas" pitchFamily="49" charset="0"/>
            </a:endParaRPr>
          </a:p>
          <a:p>
            <a:r>
              <a:rPr lang="en-US" sz="1600" dirty="0" smtClean="0">
                <a:latin typeface="Consolas" pitchFamily="49" charset="0"/>
                <a:cs typeface="Consolas" pitchFamily="49" charset="0"/>
              </a:rPr>
              <a:t>Jane </a:t>
            </a:r>
            <a:r>
              <a:rPr lang="en-US" sz="1600" dirty="0">
                <a:latin typeface="Consolas" pitchFamily="49" charset="0"/>
                <a:cs typeface="Consolas" pitchFamily="49" charset="0"/>
              </a:rPr>
              <a:t>Doe,  _______Section VPP Liaison</a:t>
            </a:r>
          </a:p>
        </p:txBody>
      </p:sp>
      <p:pic>
        <p:nvPicPr>
          <p:cNvPr id="15362" name="Picture 2" descr="C:\Users\svc\AppData\Local\Microsoft\Windows\Temporary Internet Files\Content.IE5\KDS1X99G\MC900431595[1].pn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643579" y="731170"/>
            <a:ext cx="1634048" cy="1634048"/>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2964085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xmlns=""/>
              </a:ext>
            </a:extLst>
          </a:blip>
          <a:stretch>
            <a:fillRect/>
          </a:stretch>
        </p:blipFill>
        <p:spPr>
          <a:xfrm>
            <a:off x="8539807" y="36266"/>
            <a:ext cx="581781" cy="649534"/>
          </a:xfrm>
          <a:prstGeom prst="rect">
            <a:avLst/>
          </a:prstGeom>
          <a:solidFill>
            <a:schemeClr val="accent3">
              <a:lumMod val="75000"/>
            </a:schemeClr>
          </a:solidFill>
        </p:spPr>
      </p:pic>
      <p:cxnSp>
        <p:nvCxnSpPr>
          <p:cNvPr id="7" name="Straight Connector 6"/>
          <p:cNvCxnSpPr/>
          <p:nvPr/>
        </p:nvCxnSpPr>
        <p:spPr>
          <a:xfrm flipH="1">
            <a:off x="0" y="762000"/>
            <a:ext cx="9144000" cy="0"/>
          </a:xfrm>
          <a:prstGeom prst="line">
            <a:avLst/>
          </a:prstGeom>
          <a:ln w="63500" cmpd="tri">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4800600" y="0"/>
            <a:ext cx="3739207" cy="769441"/>
          </a:xfrm>
          <a:prstGeom prst="rect">
            <a:avLst/>
          </a:prstGeom>
          <a:noFill/>
        </p:spPr>
        <p:txBody>
          <a:bodyPr wrap="square" rtlCol="0">
            <a:spAutoFit/>
          </a:bodyPr>
          <a:lstStyle/>
          <a:p>
            <a:r>
              <a:rPr lang="en-US" sz="1600" dirty="0" smtClean="0">
                <a:latin typeface="Arial" pitchFamily="34" charset="0"/>
              </a:rPr>
              <a:t>Association of Environmental &amp; </a:t>
            </a:r>
          </a:p>
          <a:p>
            <a:r>
              <a:rPr lang="en-US" sz="1600" dirty="0" smtClean="0">
                <a:latin typeface="Arial" pitchFamily="34" charset="0"/>
              </a:rPr>
              <a:t>Engineering Geologists</a:t>
            </a:r>
          </a:p>
          <a:p>
            <a:r>
              <a:rPr lang="en-US" sz="1200" dirty="0" smtClean="0">
                <a:solidFill>
                  <a:srgbClr val="663300"/>
                </a:solidFill>
                <a:latin typeface="Century" pitchFamily="18" charset="0"/>
              </a:rPr>
              <a:t>Connecting Professionals, Practice and the Public</a:t>
            </a:r>
            <a:endParaRPr lang="en-US" sz="1200" dirty="0">
              <a:solidFill>
                <a:srgbClr val="663300"/>
              </a:solidFill>
              <a:latin typeface="Century" pitchFamily="18" charset="0"/>
            </a:endParaRPr>
          </a:p>
        </p:txBody>
      </p:sp>
      <p:sp>
        <p:nvSpPr>
          <p:cNvPr id="9" name="Title 1"/>
          <p:cNvSpPr txBox="1">
            <a:spLocks/>
          </p:cNvSpPr>
          <p:nvPr/>
        </p:nvSpPr>
        <p:spPr>
          <a:xfrm>
            <a:off x="0" y="922042"/>
            <a:ext cx="9144000" cy="1358896"/>
          </a:xfrm>
          <a:prstGeom prst="rect">
            <a:avLst/>
          </a:prstGeom>
          <a:solidFill>
            <a:srgbClr val="FF0000"/>
          </a:solidFill>
          <a:effectLst>
            <a:innerShdw blurRad="114300">
              <a:prstClr val="black"/>
            </a:innerShdw>
          </a:effectLst>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4000" dirty="0" smtClean="0">
                <a:latin typeface="Century" pitchFamily="18" charset="0"/>
              </a:rPr>
              <a:t>Don’t Forget…</a:t>
            </a:r>
          </a:p>
          <a:p>
            <a:r>
              <a:rPr lang="en-US" sz="4000" dirty="0" smtClean="0">
                <a:latin typeface="Century" pitchFamily="18" charset="0"/>
              </a:rPr>
              <a:t>Recruit </a:t>
            </a:r>
            <a:r>
              <a:rPr lang="en-US" sz="4000" dirty="0">
                <a:latin typeface="Century" pitchFamily="18" charset="0"/>
              </a:rPr>
              <a:t>at Section </a:t>
            </a:r>
            <a:r>
              <a:rPr lang="en-US" sz="4000" dirty="0" smtClean="0">
                <a:latin typeface="Century" pitchFamily="18" charset="0"/>
              </a:rPr>
              <a:t>Activities</a:t>
            </a:r>
            <a:r>
              <a:rPr lang="en-US" sz="4000" dirty="0" smtClean="0">
                <a:solidFill>
                  <a:schemeClr val="tx1">
                    <a:lumMod val="75000"/>
                    <a:lumOff val="25000"/>
                  </a:schemeClr>
                </a:solidFill>
                <a:latin typeface="Arial" pitchFamily="34" charset="0"/>
              </a:rPr>
              <a:t> </a:t>
            </a:r>
            <a:endParaRPr lang="en-US" sz="4000" dirty="0">
              <a:solidFill>
                <a:schemeClr val="tx1">
                  <a:lumMod val="75000"/>
                  <a:lumOff val="25000"/>
                </a:schemeClr>
              </a:solidFill>
              <a:latin typeface="Arial" pitchFamily="34" charset="0"/>
            </a:endParaRPr>
          </a:p>
        </p:txBody>
      </p:sp>
      <p:sp>
        <p:nvSpPr>
          <p:cNvPr id="3" name="Rectangle 2"/>
          <p:cNvSpPr/>
          <p:nvPr/>
        </p:nvSpPr>
        <p:spPr>
          <a:xfrm>
            <a:off x="685800" y="2667000"/>
            <a:ext cx="5943600" cy="3416320"/>
          </a:xfrm>
          <a:prstGeom prst="rect">
            <a:avLst/>
          </a:prstGeom>
          <a:ln w="57150">
            <a:noFill/>
          </a:ln>
        </p:spPr>
        <p:txBody>
          <a:bodyPr wrap="square">
            <a:spAutoFit/>
          </a:bodyPr>
          <a:lstStyle/>
          <a:p>
            <a:pPr marL="342900" indent="-342900">
              <a:lnSpc>
                <a:spcPct val="150000"/>
              </a:lnSpc>
              <a:buFont typeface="Arial" pitchFamily="34" charset="0"/>
              <a:buChar char="•"/>
            </a:pPr>
            <a:r>
              <a:rPr lang="en-US" sz="2400" dirty="0"/>
              <a:t>VPP liaison may recruit volunteers at Section meetings and </a:t>
            </a:r>
            <a:r>
              <a:rPr lang="en-US" sz="2400" dirty="0" smtClean="0"/>
              <a:t>activities </a:t>
            </a:r>
            <a:endParaRPr lang="en-US" sz="2400" dirty="0" smtClean="0"/>
          </a:p>
          <a:p>
            <a:pPr marL="342900" indent="-342900">
              <a:lnSpc>
                <a:spcPct val="150000"/>
              </a:lnSpc>
              <a:buFont typeface="Arial" pitchFamily="34" charset="0"/>
              <a:buChar char="•"/>
            </a:pPr>
            <a:r>
              <a:rPr lang="en-US" sz="2400" dirty="0" smtClean="0"/>
              <a:t>Section </a:t>
            </a:r>
            <a:r>
              <a:rPr lang="en-US" sz="2400" dirty="0"/>
              <a:t>Chair can introduce the VPP </a:t>
            </a:r>
            <a:r>
              <a:rPr lang="en-US" sz="2400" dirty="0" smtClean="0"/>
              <a:t>liaison</a:t>
            </a:r>
            <a:endParaRPr lang="en-US" sz="2400" dirty="0" smtClean="0"/>
          </a:p>
          <a:p>
            <a:pPr marL="342900" indent="-342900">
              <a:lnSpc>
                <a:spcPct val="150000"/>
              </a:lnSpc>
              <a:buFont typeface="Arial" pitchFamily="34" charset="0"/>
              <a:buChar char="•"/>
            </a:pPr>
            <a:r>
              <a:rPr lang="en-US" sz="2400" dirty="0" smtClean="0"/>
              <a:t>Explain </a:t>
            </a:r>
            <a:r>
              <a:rPr lang="en-US" sz="2400" dirty="0"/>
              <a:t>the VPP </a:t>
            </a:r>
            <a:r>
              <a:rPr lang="en-US" sz="2400" dirty="0" smtClean="0"/>
              <a:t>program</a:t>
            </a:r>
          </a:p>
          <a:p>
            <a:pPr marL="342900" indent="-342900">
              <a:lnSpc>
                <a:spcPct val="150000"/>
              </a:lnSpc>
              <a:buFont typeface="Arial" pitchFamily="34" charset="0"/>
              <a:buChar char="•"/>
            </a:pPr>
            <a:r>
              <a:rPr lang="en-US" sz="2400" dirty="0" smtClean="0"/>
              <a:t>Ask </a:t>
            </a:r>
            <a:r>
              <a:rPr lang="en-US" sz="2400" dirty="0"/>
              <a:t>for </a:t>
            </a:r>
            <a:r>
              <a:rPr lang="en-US" sz="2400" dirty="0" smtClean="0"/>
              <a:t>volunteers</a:t>
            </a:r>
          </a:p>
          <a:p>
            <a:pPr marL="342900" indent="-342900">
              <a:lnSpc>
                <a:spcPct val="150000"/>
              </a:lnSpc>
              <a:buFont typeface="Arial" pitchFamily="34" charset="0"/>
              <a:buChar char="•"/>
            </a:pPr>
            <a:r>
              <a:rPr lang="en-US" sz="2400" dirty="0" smtClean="0"/>
              <a:t>Network </a:t>
            </a:r>
            <a:r>
              <a:rPr lang="en-US" sz="2400" dirty="0" smtClean="0"/>
              <a:t>at </a:t>
            </a:r>
            <a:r>
              <a:rPr lang="en-US" sz="2400" dirty="0"/>
              <a:t>Section </a:t>
            </a:r>
            <a:r>
              <a:rPr lang="en-US" sz="2400" dirty="0" smtClean="0"/>
              <a:t>activities</a:t>
            </a:r>
            <a:endParaRPr lang="en-US" sz="2400" dirty="0" smtClean="0"/>
          </a:p>
        </p:txBody>
      </p:sp>
      <p:pic>
        <p:nvPicPr>
          <p:cNvPr id="16386" name="Picture 2" descr="C:\Users\svc\AppData\Local\Microsoft\Windows\Temporary Internet Files\Content.IE5\KDS1X99G\MC900295721[1].wmf"/>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638579" y="3124200"/>
            <a:ext cx="1901228" cy="1173933"/>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49689004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1674</TotalTime>
  <Words>1322</Words>
  <Application>Microsoft Office PowerPoint</Application>
  <PresentationFormat>On-screen Show (4:3)</PresentationFormat>
  <Paragraphs>255</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Visiting Professionals Program (VPP) Manual</vt:lpstr>
      <vt:lpstr>“Volunteers do not necessarily have the time; they just have the heart.”      -Elizabeth Andrew</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Thank You! </vt:lpstr>
    </vt:vector>
  </TitlesOfParts>
  <Company>KLEINFELDER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Section Membership Chair Duties</dc:title>
  <dc:creator>Joshua Fortmann</dc:creator>
  <cp:lastModifiedBy>marie garsjo</cp:lastModifiedBy>
  <cp:revision>155</cp:revision>
  <dcterms:created xsi:type="dcterms:W3CDTF">2011-05-17T20:23:14Z</dcterms:created>
  <dcterms:modified xsi:type="dcterms:W3CDTF">2014-07-19T19:00:22Z</dcterms:modified>
</cp:coreProperties>
</file>