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57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EA9BA-BD13-48EE-847A-21222D7FAC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904AB-0AFD-4F5A-9669-208F03878276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89273-1D5C-47B2-A405-B57A0AD70D39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A9BA-BD13-48EE-847A-21222D7FAC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3770-EA07-4BC5-801B-E78EACFDC5D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DCF577-F51B-41F1-B0F8-68AFC031E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7412C-9139-479C-8F97-FA40DDB32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2CD2B-C6BB-4E7A-AF15-BDC7220F0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C69216-7002-47B8-852C-5D80CFD52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FAAC88-47C8-42E3-BDA6-3132E0A59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4A5FB6-3E48-4F90-B831-09F227A63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5F48C1-4927-4A62-BB61-11D8704A3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86278C-7907-45F0-8E61-79CD19500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CF2FF1-112F-42E2-8023-BF31F26C3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356C1-CD82-4817-8FA7-55C938CE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0AE0E-159C-4AFB-9149-24BB2D7C8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presentationml/2006/ole">
            <p:oleObj spid="_x0000_s1032" name="Image" r:id="rId14" imgW="12190476" imgH="9752381" progId="">
              <p:embed/>
            </p:oleObj>
          </a:graphicData>
        </a:graphic>
      </p:graphicFrame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00800"/>
            <a:ext cx="6553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9144000" cy="1409700"/>
        </p:xfrm>
        <a:graphic>
          <a:graphicData uri="http://schemas.openxmlformats.org/presentationml/2006/ole">
            <p:oleObj spid="_x0000_s1031" name="Image" r:id="rId15" imgW="12190476" imgH="1879365" progId="">
              <p:embed/>
            </p:oleObj>
          </a:graphicData>
        </a:graphic>
      </p:graphicFrame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00800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0AC97B-093B-422D-87B8-C87042ECE0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r>
              <a:rPr lang="en-US" sz="6600" dirty="0" smtClean="0"/>
              <a:t>GEOLOGIST LICENSURE AT THE SECTION LEVEL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1">
                    <a:lumMod val="25000"/>
                  </a:schemeClr>
                </a:solidFill>
              </a:rPr>
              <a:t>Lobbying is a necessary (but expensive) evil that is needed if we are to succeed with our legislative efforts</a:t>
            </a:r>
            <a:endParaRPr lang="en-US" sz="54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763000" cy="2057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25000"/>
                  </a:schemeClr>
                </a:solidFill>
              </a:rPr>
              <a:t>HOW CAN SECTIONS RAISE MONEY FOR LEGISLATIVE EFFORTS?</a:t>
            </a:r>
            <a:endParaRPr lang="en-US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9257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PORTION OF LOCAL DUES</a:t>
            </a:r>
          </a:p>
          <a:p>
            <a:r>
              <a:rPr lang="en-US" sz="4400" b="1" dirty="0" smtClean="0">
                <a:solidFill>
                  <a:srgbClr val="00B050"/>
                </a:solidFill>
              </a:rPr>
              <a:t>FUNDRAISERS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ED413-A297-4DDE-84EB-9A42DC1699DC}" type="slidenum">
              <a:rPr lang="en-US"/>
              <a:pPr/>
              <a:t>12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Can Sections Fund Legislative Efforts?</a:t>
            </a:r>
            <a:endParaRPr 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352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Continuously (plan ahead for potential need)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When needed (crisis mode)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PROPOSED ASSISTANCE FUND FOR LEGISLATIVE  EFFORTS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Purpose is to assist sections in their licensure and/or legislative efforts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Supplement local funding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Provide assistance for funding a lobbying effort.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Established internally within AEG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MUCH $$$?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Initial budget of $10,000 in FY 2012, with a second $10,000 in 2013.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Goal is to maintain fund at a minimum level of $20,000 (not a significant part of our overall budget).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fund total could be adjusted periodically to reflect current costs.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Non-deductible dues increase proposed to provide funding</a:t>
            </a:r>
            <a:endParaRPr lang="en-US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r>
              <a:rPr lang="en-US" sz="3600" b="1" dirty="0" smtClean="0"/>
              <a:t>How Do We as a Section Want to Approach Licensure and Other Legislation Affecting Our Profession?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124200"/>
          </a:xfrm>
        </p:spPr>
        <p:txBody>
          <a:bodyPr/>
          <a:lstStyle/>
          <a:p>
            <a:r>
              <a:rPr lang="en-US" sz="2400" dirty="0" smtClean="0"/>
              <a:t>Support AEG’s role in promoting licensure?</a:t>
            </a:r>
          </a:p>
          <a:p>
            <a:r>
              <a:rPr lang="en-US" sz="2400" dirty="0" smtClean="0"/>
              <a:t>Participate in LC Function?</a:t>
            </a:r>
          </a:p>
          <a:p>
            <a:r>
              <a:rPr lang="en-US" sz="2400" dirty="0" smtClean="0"/>
              <a:t>Support financial participation by AEG?</a:t>
            </a:r>
          </a:p>
          <a:p>
            <a:r>
              <a:rPr lang="en-US" sz="2400" dirty="0" smtClean="0"/>
              <a:t>Should section be proactive or reactive?</a:t>
            </a:r>
          </a:p>
          <a:p>
            <a:r>
              <a:rPr lang="en-US" sz="2400" dirty="0" smtClean="0"/>
              <a:t>Support use of dues for legislative efforts (local? National?)?</a:t>
            </a:r>
          </a:p>
          <a:p>
            <a:r>
              <a:rPr lang="en-US" sz="2400" dirty="0" smtClean="0"/>
              <a:t>Dues increase?  How much?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010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LICENSURE COMMITTEE MEMBERS</a:t>
            </a:r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77000" cy="39624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Ken Neal, Chair (Washington)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Charles Nestle, Vice Chair (So. California)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Raymond Knox, Secretary (Carolinas)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Stephen Mogilnicki (Baltimore-Washington-Harrisburg)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Duane Eversoll (Kansas City-Omaha)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Kevin Coleman (Texas)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William </a:t>
            </a:r>
            <a:r>
              <a:rPr lang="en-US" sz="1800" b="1" dirty="0">
                <a:solidFill>
                  <a:schemeClr val="accent2"/>
                </a:solidFill>
              </a:rPr>
              <a:t>Godwin (San Francisco</a:t>
            </a:r>
            <a:r>
              <a:rPr lang="en-US" sz="1800" b="1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Chris Humphrey (Oregon)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Peter  </a:t>
            </a:r>
            <a:r>
              <a:rPr lang="en-US" sz="1800" b="1" dirty="0" err="1" smtClean="0">
                <a:solidFill>
                  <a:schemeClr val="accent2"/>
                </a:solidFill>
              </a:rPr>
              <a:t>Thams</a:t>
            </a:r>
            <a:r>
              <a:rPr lang="en-US" sz="1800" b="1" dirty="0" smtClean="0">
                <a:solidFill>
                  <a:schemeClr val="accent2"/>
                </a:solidFill>
              </a:rPr>
              <a:t> (Southern California)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Marty Goff (Baltimore-Washington-Harrisburg)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Jennifer Bauer (Carolinas – E.C. Rep)</a:t>
            </a:r>
            <a:endParaRPr lang="en-US" sz="1800" b="1" dirty="0">
              <a:solidFill>
                <a:schemeClr val="accent2"/>
              </a:solidFill>
            </a:endParaRPr>
          </a:p>
          <a:p>
            <a:r>
              <a:rPr lang="en-US" sz="1800" b="1" dirty="0" smtClean="0">
                <a:solidFill>
                  <a:schemeClr val="accent2"/>
                </a:solidFill>
              </a:rPr>
              <a:t>Paul Hale (Allegheny-Ohio – E.C. Rep)</a:t>
            </a:r>
            <a:endParaRPr lang="en-US" sz="1800" b="1" dirty="0">
              <a:solidFill>
                <a:schemeClr val="accent2"/>
              </a:solidFill>
            </a:endParaRPr>
          </a:p>
          <a:p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Authority for &amp; Purpose of Licensure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Police power granted to states by the US Constitution</a:t>
            </a: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Purpose is to protect the public safety, health, and welfare, and the environment.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Purpose of licensure is NOT to promote or improve the status of a profession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Roles and Responsibilities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Licensure is a state issue</a:t>
            </a:r>
          </a:p>
          <a:p>
            <a:r>
              <a:rPr lang="en-US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Issues resolved locally</a:t>
            </a:r>
          </a:p>
          <a:p>
            <a:r>
              <a:rPr lang="en-US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Primary section-level involvement</a:t>
            </a:r>
          </a:p>
          <a:p>
            <a:r>
              <a:rPr lang="en-US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AEG national can provide support</a:t>
            </a:r>
            <a:endParaRPr lang="en-US" sz="48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802703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LC NEEDS HELP FROM SECTIONS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SECTION REPRESENTATIVES FROM EACH STATE  NEEDED TO MONITOR LEGISLATIVE ACTIVITY PERTINENT TO PRACTICE OF GEOLOGY.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STANDARD OPERATING PRACTICE UNDER DEVELOPMENT FOR LINKING SECTION EFFORTS TO THE LICENSURE COMMITTEE.</a:t>
            </a:r>
          </a:p>
          <a:p>
            <a:pPr>
              <a:buNone/>
            </a:pPr>
            <a:endParaRPr lang="en-US" sz="28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Arial Black" pitchFamily="34" charset="0"/>
              </a:rPr>
              <a:t>Conclusions:</a:t>
            </a:r>
            <a:endParaRPr lang="en-US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Legislative Activities (including lobbying) are state-level activities</a:t>
            </a:r>
          </a:p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Hiring of lobbyists necessary to be successful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Legal Implications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382000" cy="4191000"/>
          </a:xfrm>
        </p:spPr>
        <p:txBody>
          <a:bodyPr>
            <a:normAutofit fontScale="55000" lnSpcReduction="20000"/>
          </a:bodyPr>
          <a:lstStyle/>
          <a:p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AEG is a § 501(c)(6) organization </a:t>
            </a:r>
            <a:r>
              <a:rPr lang="en-US" sz="4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(includes "business leagues", trade associations, professional associations, chambers of commerce, real estate boards, and boards of trade. </a:t>
            </a:r>
          </a:p>
          <a:p>
            <a:r>
              <a:rPr lang="en-US" sz="5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§ 501(c)(6) organizations are permitted to engage in lobbying</a:t>
            </a:r>
            <a:r>
              <a:rPr lang="en-US" sz="4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so long as the lobbying serves the common interest of the members of the organization.</a:t>
            </a:r>
          </a:p>
          <a:p>
            <a:r>
              <a:rPr lang="en-US" sz="5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 lobby for candidates.</a:t>
            </a:r>
          </a:p>
          <a:p>
            <a:r>
              <a:rPr lang="en-US" sz="5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Dues used for lobbying are not tax-deductable. 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Does Lobbying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location (generally, large states are more expensive than small states)</a:t>
            </a:r>
          </a:p>
          <a:p>
            <a:r>
              <a:rPr lang="en-US" dirty="0" smtClean="0"/>
              <a:t>Washington cost ~$2,500/month for “good” lobbyist (~$12,000 per legislative session)</a:t>
            </a:r>
          </a:p>
          <a:p>
            <a:r>
              <a:rPr lang="en-US" dirty="0" smtClean="0"/>
              <a:t>California:  $12,000 for minimal services, $40,000/year for proposed legislation, could go to $100,000/year for major effort</a:t>
            </a:r>
          </a:p>
          <a:p>
            <a:r>
              <a:rPr lang="en-US" dirty="0" smtClean="0"/>
              <a:t>Less populated states like Montana and Wyoming may be considerably less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EGPP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AEGPPTemplate</Template>
  <TotalTime>78</TotalTime>
  <Words>580</Words>
  <Application>Microsoft Office PowerPoint</Application>
  <PresentationFormat>On-screen Show (4:3)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AEGPPTemplate</vt:lpstr>
      <vt:lpstr>Image</vt:lpstr>
      <vt:lpstr>GEOLOGIST LICENSURE AT THE SECTION LEVEL</vt:lpstr>
      <vt:lpstr>LICENSURE COMMITTEE MEMBERS</vt:lpstr>
      <vt:lpstr>Authority for &amp; Purpose of Licensure</vt:lpstr>
      <vt:lpstr>Roles and Responsibilities</vt:lpstr>
      <vt:lpstr>Slide 5</vt:lpstr>
      <vt:lpstr>THE LC NEEDS HELP FROM SECTIONS</vt:lpstr>
      <vt:lpstr>Conclusions:</vt:lpstr>
      <vt:lpstr>Legal Implications</vt:lpstr>
      <vt:lpstr>How Much Does Lobbying Cost?</vt:lpstr>
      <vt:lpstr>Lobbying is a necessary (but expensive) evil that is needed if we are to succeed with our legislative efforts</vt:lpstr>
      <vt:lpstr>HOW CAN SECTIONS RAISE MONEY FOR LEGISLATIVE EFFORTS?</vt:lpstr>
      <vt:lpstr>When Can Sections Fund Legislative Efforts?</vt:lpstr>
      <vt:lpstr>PROPOSED ASSISTANCE FUND FOR LEGISLATIVE  EFFORTS</vt:lpstr>
      <vt:lpstr>HOW MUCH $$$?</vt:lpstr>
      <vt:lpstr>How Do We as a Section Want to Approach Licensure and Other Legislation Affecting Our Profession?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Kenneth</dc:creator>
  <cp:lastModifiedBy>Kenneth</cp:lastModifiedBy>
  <cp:revision>10</cp:revision>
  <dcterms:created xsi:type="dcterms:W3CDTF">2010-11-10T17:42:38Z</dcterms:created>
  <dcterms:modified xsi:type="dcterms:W3CDTF">2010-12-11T19:51:09Z</dcterms:modified>
</cp:coreProperties>
</file>